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91" r:id="rId2"/>
    <p:sldId id="293" r:id="rId3"/>
    <p:sldId id="294" r:id="rId4"/>
    <p:sldId id="295" r:id="rId5"/>
    <p:sldId id="296" r:id="rId6"/>
    <p:sldId id="292" r:id="rId7"/>
    <p:sldId id="298" r:id="rId8"/>
    <p:sldId id="297" r:id="rId9"/>
    <p:sldId id="299" r:id="rId10"/>
    <p:sldId id="300" r:id="rId11"/>
    <p:sldId id="301" r:id="rId12"/>
    <p:sldId id="317" r:id="rId13"/>
    <p:sldId id="303" r:id="rId14"/>
    <p:sldId id="304" r:id="rId15"/>
    <p:sldId id="318" r:id="rId16"/>
    <p:sldId id="306" r:id="rId17"/>
  </p:sldIdLst>
  <p:sldSz cx="9144000" cy="6858000" type="screen4x3"/>
  <p:notesSz cx="9601200" cy="73152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 Condensed Light" panose="020B0604020202020204" charset="0"/>
      <p:regular r:id="rId23"/>
    </p:embeddedFont>
    <p:embeddedFont>
      <p:font typeface="Roboto Slab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37"/>
    <a:srgbClr val="C00000"/>
    <a:srgbClr val="FFCC66"/>
    <a:srgbClr val="FFDA8F"/>
    <a:srgbClr val="FFEDC9"/>
    <a:srgbClr val="FF7171"/>
    <a:srgbClr val="000000"/>
    <a:srgbClr val="DEB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26" autoAdjust="0"/>
    <p:restoredTop sz="94660"/>
  </p:normalViewPr>
  <p:slideViewPr>
    <p:cSldViewPr>
      <p:cViewPr>
        <p:scale>
          <a:sx n="75" d="100"/>
          <a:sy n="75" d="100"/>
        </p:scale>
        <p:origin x="2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9014" y="0"/>
            <a:ext cx="4160520" cy="3657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200"/>
            </a:lvl1pPr>
          </a:lstStyle>
          <a:p>
            <a:fld id="{BF499976-BC17-4410-8421-CBF67865514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474720"/>
            <a:ext cx="7680960" cy="3291840"/>
          </a:xfrm>
          <a:prstGeom prst="rect">
            <a:avLst/>
          </a:prstGeom>
        </p:spPr>
        <p:txBody>
          <a:bodyPr vert="horz" lIns="96655" tIns="48327" rIns="96655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7747"/>
            <a:ext cx="4160520" cy="3657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9014" y="6947747"/>
            <a:ext cx="4160520" cy="3657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200"/>
            </a:lvl1pPr>
          </a:lstStyle>
          <a:p>
            <a:fld id="{8460F7E8-C150-4394-B422-2003A2A4C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pPr marL="10287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pPr marL="10287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pPr marL="10287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pPr marL="10287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pPr marL="10287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6584" y="331495"/>
            <a:ext cx="7510830" cy="111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69567"/>
            <a:ext cx="8072119" cy="4225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71711" y="6433515"/>
            <a:ext cx="206375" cy="19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pPr marL="102870">
                <a:lnSpc>
                  <a:spcPct val="100000"/>
                </a:lnSpc>
              </a:pPr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Gargano@commnet.edu" TargetMode="External"/><Relationship Id="rId7" Type="http://schemas.openxmlformats.org/officeDocument/2006/relationships/hyperlink" Target="mailto:WNieves@ccc.commnet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GGlickman@mcc.commnet.edu" TargetMode="External"/><Relationship Id="rId5" Type="http://schemas.openxmlformats.org/officeDocument/2006/relationships/hyperlink" Target="mailto:Papazianm1@southernct.edu" TargetMode="External"/><Relationship Id="rId4" Type="http://schemas.openxmlformats.org/officeDocument/2006/relationships/hyperlink" Target="mailto:JTolisano@commnet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Kozlowski@commnet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psteink@ct.edu" TargetMode="External"/><Relationship Id="rId5" Type="http://schemas.openxmlformats.org/officeDocument/2006/relationships/hyperlink" Target="mailto:Jtolisano@commnet.edu" TargetMode="External"/><Relationship Id="rId4" Type="http://schemas.openxmlformats.org/officeDocument/2006/relationships/hyperlink" Target="mailto:ESteiner@commnet.ed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kozlowski@commnet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DeFilippis@nv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Nunez@easternct.edu" TargetMode="External"/><Relationship Id="rId5" Type="http://schemas.openxmlformats.org/officeDocument/2006/relationships/hyperlink" Target="mailto:MJukoski@threerivers.edu" TargetMode="External"/><Relationship Id="rId4" Type="http://schemas.openxmlformats.org/officeDocument/2006/relationships/hyperlink" Target="mailto:SchmotterJ@wsc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0" y="152400"/>
            <a:ext cx="91440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latin typeface="Calibri" panose="020F0502020204030204" pitchFamily="34" charset="0"/>
                <a:ea typeface="Roboto Slab" pitchFamily="2" charset="0"/>
              </a:rPr>
              <a:t>Transform CSCU </a:t>
            </a:r>
            <a:r>
              <a:rPr lang="en-US" sz="4800" b="1" dirty="0" smtClean="0">
                <a:latin typeface="Calibri" panose="020F0502020204030204" pitchFamily="34" charset="0"/>
                <a:ea typeface="Roboto Slab" pitchFamily="2" charset="0"/>
              </a:rPr>
              <a:t>2020</a:t>
            </a:r>
            <a:r>
              <a:rPr lang="en-US" sz="4800" b="1" dirty="0" smtClean="0">
                <a:ea typeface="Roboto Slab" pitchFamily="2" charset="0"/>
              </a:rPr>
              <a:t/>
            </a:r>
            <a:br>
              <a:rPr lang="en-US" sz="4800" b="1" dirty="0" smtClean="0">
                <a:ea typeface="Roboto Slab" pitchFamily="2" charset="0"/>
              </a:rPr>
            </a:br>
            <a:r>
              <a:rPr lang="en-US" sz="2800" i="1" spc="-15" dirty="0" smtClean="0"/>
              <a:t>Charter Oak State College </a:t>
            </a:r>
            <a:r>
              <a:rPr lang="en-US" sz="2800" i="1" spc="-15" dirty="0" smtClean="0">
                <a:cs typeface="Calibri"/>
              </a:rPr>
              <a:t>Town </a:t>
            </a:r>
            <a:r>
              <a:rPr lang="en-US" sz="2800" i="1" spc="-15" dirty="0">
                <a:cs typeface="Calibri"/>
              </a:rPr>
              <a:t>Hall</a:t>
            </a:r>
            <a:endParaRPr sz="2800" i="1" dirty="0">
              <a:latin typeface="Calibri"/>
              <a:cs typeface="Calibri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09600" y="1828800"/>
            <a:ext cx="48006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SzPct val="120000"/>
              <a:buNone/>
              <a:tabLst>
                <a:tab pos="282575" algn="l"/>
              </a:tabLst>
            </a:pPr>
            <a:r>
              <a:rPr lang="en-US" sz="2400" b="1" dirty="0" smtClean="0"/>
              <a:t>Agenda</a:t>
            </a:r>
            <a:endParaRPr lang="en-US" sz="1800" dirty="0" smtClean="0"/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 smtClean="0"/>
              <a:t>Introduction </a:t>
            </a:r>
            <a:r>
              <a:rPr lang="en-US" sz="1800" dirty="0"/>
              <a:t>to </a:t>
            </a:r>
            <a:r>
              <a:rPr lang="en-US" sz="1800" dirty="0" smtClean="0"/>
              <a:t>Transform</a:t>
            </a:r>
            <a:endParaRPr lang="en-US" sz="1800" dirty="0"/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Goals for Transform, and “Value Proposition</a:t>
            </a:r>
            <a:r>
              <a:rPr lang="en-US" sz="1800" dirty="0" smtClean="0"/>
              <a:t>”</a:t>
            </a:r>
            <a:endParaRPr lang="en-US" sz="1800" dirty="0"/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Initiative Clusters, </a:t>
            </a:r>
            <a:r>
              <a:rPr lang="en-US" sz="1800" dirty="0" smtClean="0"/>
              <a:t>Spotlight</a:t>
            </a:r>
            <a:endParaRPr lang="en-US" sz="1800" dirty="0"/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Transform at </a:t>
            </a:r>
            <a:r>
              <a:rPr lang="en-US" sz="1800" dirty="0" smtClean="0"/>
              <a:t> </a:t>
            </a:r>
            <a:r>
              <a:rPr lang="en-US" sz="1800" dirty="0" smtClean="0"/>
              <a:t>COSC</a:t>
            </a:r>
            <a:endParaRPr lang="en-US" sz="1800" dirty="0" smtClean="0"/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 smtClean="0"/>
              <a:t>Discussion </a:t>
            </a:r>
            <a:r>
              <a:rPr lang="en-US" sz="1800" dirty="0"/>
              <a:t>and </a:t>
            </a:r>
            <a:r>
              <a:rPr lang="en-US" sz="1800" dirty="0" smtClean="0"/>
              <a:t>Q&amp;A</a:t>
            </a:r>
            <a:endParaRPr lang="en-US" sz="1800" dirty="0"/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What's next, and how to get involved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91200" y="1828800"/>
            <a:ext cx="2971800" cy="762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8071" t="20779" r="40472" b="4095"/>
          <a:stretch/>
        </p:blipFill>
        <p:spPr bwMode="auto">
          <a:xfrm>
            <a:off x="5791200" y="19050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0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0" y="228600"/>
            <a:ext cx="91440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/>
              <a:t>Transform </a:t>
            </a:r>
            <a:r>
              <a:rPr lang="en-US" sz="4800" b="1" dirty="0" smtClean="0"/>
              <a:t>Initiatives</a:t>
            </a:r>
            <a:br>
              <a:rPr lang="en-US" sz="4800" b="1" dirty="0" smtClean="0"/>
            </a:br>
            <a:r>
              <a:rPr lang="en-US" sz="2800" b="1" i="1" dirty="0"/>
              <a:t>Academic (II) and Workforce Clusters</a:t>
            </a:r>
            <a:endParaRPr lang="en-US" sz="2800" b="1" i="1" dirty="0">
              <a:ea typeface="Roboto Slab" pitchFamily="2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2408566"/>
              </p:ext>
            </p:extLst>
          </p:nvPr>
        </p:nvGraphicFramePr>
        <p:xfrm>
          <a:off x="457200" y="1676399"/>
          <a:ext cx="8229600" cy="3913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3200400"/>
                <a:gridCol w="2895600"/>
              </a:tblGrid>
              <a:tr h="304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INITIATIVE GROUP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INITIATIVE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EXECUTIVE SPONSOR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332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 &amp; Articulation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Seamless system wide transfer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Gargano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"/>
                        </a:rPr>
                        <a:t>MGargano@commnet.edu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Philanthropic campaign to transfer from CC to CSU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Gargano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Instructional Innovation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 state of the art classrooms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Tolisano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"/>
                        </a:rPr>
                        <a:t>JTolisano@commnet.edu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Blended learning and online course delivery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Papazian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Papazianm1@southernct.edu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 skills for online/distant learning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Papazian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 Services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Evening and after hours support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Glickman 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6"/>
                        </a:rPr>
                        <a:t>GGlickman@mcc.commnet.edu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 in co-curricular student experience &amp; res. life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Glickman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Enhanced career services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Glickman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Workforce of Tomorrow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 needs &amp; workforce programs 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Nieves (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7"/>
                        </a:rPr>
                        <a:t>WNieves@ccc.commnet.edu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Career-related programs (e.g., P-Tech) 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Nieves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Collaboration with business community 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Nieves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Career pathway alignment – CT Tech.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Nieves</a:t>
                      </a:r>
                    </a:p>
                  </a:txBody>
                  <a:tcPr marR="9525" marT="0" marB="0" anchor="ctr">
                    <a:solidFill>
                      <a:srgbClr val="FFEDC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7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0" y="228600"/>
            <a:ext cx="91440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/>
              <a:t>Transform </a:t>
            </a:r>
            <a:r>
              <a:rPr lang="en-US" sz="4800" b="1" dirty="0" smtClean="0"/>
              <a:t>Initiatives</a:t>
            </a:r>
            <a:br>
              <a:rPr lang="en-US" sz="4800" b="1" dirty="0" smtClean="0"/>
            </a:br>
            <a:r>
              <a:rPr lang="en-US" sz="2800" b="1" i="1" dirty="0"/>
              <a:t>Non-Academic Clusters</a:t>
            </a:r>
            <a:endParaRPr lang="en-US" sz="2800" b="1" i="1" dirty="0">
              <a:ea typeface="Roboto Slab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7421584"/>
              </p:ext>
            </p:extLst>
          </p:nvPr>
        </p:nvGraphicFramePr>
        <p:xfrm>
          <a:off x="435429" y="1797340"/>
          <a:ext cx="8229600" cy="310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771"/>
                <a:gridCol w="2743200"/>
                <a:gridCol w="3178629"/>
              </a:tblGrid>
              <a:tr h="30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INITIATIVE GROUP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INITIATIVE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EXECUTIVE SPONSOR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318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Transparency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System-wide policy transparency 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Kozlowski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"/>
                        </a:rPr>
                        <a:t>(MKozlowski@commnet.edu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Shared metrics 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Kozlowski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</a:tr>
              <a:tr h="318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 Management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 Management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Steiner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"/>
                        </a:rPr>
                        <a:t>(ESteiner@commnet.edu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Efficiency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Organizational effectiveness &amp; efficiency 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Steiner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</a:tr>
              <a:tr h="318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 systems assessment 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Tolisano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(Jtolisano@commnet.edu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 organizational structure 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Tolisano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</a:tr>
              <a:tr h="318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Facilities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Facilities master plan 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Epstein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6"/>
                        </a:rPr>
                        <a:t>(epsteink@ct.edu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Code compliance/infrastructure improvement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Epstein</a:t>
                      </a:r>
                    </a:p>
                  </a:txBody>
                  <a:tcPr marR="9525" marT="91440" marB="91440" anchor="ctr">
                    <a:solidFill>
                      <a:srgbClr val="FFEDC9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5117068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Note:  One of the thirty-six initiatives, Common Calendar, is complete.</a:t>
            </a:r>
          </a:p>
        </p:txBody>
      </p:sp>
    </p:spTree>
    <p:extLst>
      <p:ext uri="{BB962C8B-B14F-4D97-AF65-F5344CB8AC3E}">
        <p14:creationId xmlns:p14="http://schemas.microsoft.com/office/powerpoint/2010/main" val="39914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381000" y="1676400"/>
            <a:ext cx="8382000" cy="3886200"/>
          </a:xfrm>
          <a:prstGeom prst="rect">
            <a:avLst/>
          </a:prstGeom>
          <a:solidFill>
            <a:srgbClr val="FFBC37">
              <a:alpha val="3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925" lvl="1" indent="-174625" fontAlgn="base">
              <a:buClr>
                <a:srgbClr val="C00000"/>
              </a:buClr>
              <a:buSzPct val="100000"/>
              <a:buFont typeface="Arial"/>
              <a:buChar char="•"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ea typeface="Roboto Slab" pitchFamily="2" charset="0"/>
              </a:rPr>
              <a:t>Academic Initiatives Spotlight</a:t>
            </a:r>
            <a:r>
              <a:rPr lang="en-US" sz="4800" b="1" dirty="0">
                <a:solidFill>
                  <a:prstClr val="black"/>
                </a:solidFill>
              </a:rPr>
              <a:t/>
            </a:r>
            <a:br>
              <a:rPr lang="en-US" sz="4800" b="1" dirty="0">
                <a:solidFill>
                  <a:prstClr val="black"/>
                </a:solidFill>
              </a:rPr>
            </a:br>
            <a:r>
              <a:rPr lang="en-US" sz="2400" b="1" i="1" dirty="0">
                <a:solidFill>
                  <a:prstClr val="black"/>
                </a:solidFill>
                <a:ea typeface="Roboto Slab" pitchFamily="2" charset="0"/>
              </a:rPr>
              <a:t>System-Wide Metrics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981200"/>
            <a:ext cx="42672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504D"/>
              </a:buClr>
              <a:buSzPct val="120000"/>
              <a:buFont typeface="Arial" panose="020B0604020202020204" pitchFamily="34" charset="0"/>
              <a:buNone/>
              <a:tabLst>
                <a:tab pos="282575" algn="l"/>
              </a:tabLst>
            </a:pPr>
            <a:r>
              <a:rPr lang="en-US" sz="2400" b="1" dirty="0">
                <a:solidFill>
                  <a:prstClr val="black"/>
                </a:solidFill>
              </a:rPr>
              <a:t>Focus of initiative to </a:t>
            </a:r>
            <a:r>
              <a:rPr lang="en-US" sz="2400" b="1" dirty="0" smtClean="0">
                <a:solidFill>
                  <a:prstClr val="black"/>
                </a:solidFill>
              </a:rPr>
              <a:t>date</a:t>
            </a:r>
            <a:r>
              <a:rPr lang="en-US" sz="1800" b="1" dirty="0" smtClean="0">
                <a:solidFill>
                  <a:prstClr val="black"/>
                </a:solidFill>
              </a:rPr>
              <a:t/>
            </a:r>
            <a:br>
              <a:rPr lang="en-US" sz="1800" b="1" dirty="0" smtClean="0">
                <a:solidFill>
                  <a:prstClr val="black"/>
                </a:solidFill>
              </a:rPr>
            </a:br>
            <a:endParaRPr lang="en-US" sz="1800" b="1" dirty="0">
              <a:solidFill>
                <a:prstClr val="black"/>
              </a:solidFill>
            </a:endParaRPr>
          </a:p>
          <a:p>
            <a:pPr marL="282575" indent="-282575">
              <a:buClr>
                <a:srgbClr val="C0504D"/>
              </a:buClr>
              <a:buSzPct val="120000"/>
              <a:tabLst>
                <a:tab pos="282575" algn="l"/>
              </a:tabLst>
            </a:pPr>
            <a:r>
              <a:rPr lang="en-US" sz="1800" dirty="0">
                <a:solidFill>
                  <a:prstClr val="black"/>
                </a:solidFill>
              </a:rPr>
              <a:t>Identified 25 shared metrics to measure performance against BOR </a:t>
            </a:r>
            <a:r>
              <a:rPr lang="en-US" sz="1800" dirty="0" smtClean="0">
                <a:solidFill>
                  <a:prstClr val="black"/>
                </a:solidFill>
              </a:rPr>
              <a:t>goals</a:t>
            </a:r>
          </a:p>
          <a:p>
            <a:pPr marL="282575" indent="-282575">
              <a:buClr>
                <a:srgbClr val="C0504D"/>
              </a:buClr>
              <a:buSzPct val="120000"/>
              <a:tabLst>
                <a:tab pos="282575" algn="l"/>
              </a:tabLst>
            </a:pPr>
            <a:endParaRPr lang="en-US" sz="1800" dirty="0">
              <a:solidFill>
                <a:prstClr val="black"/>
              </a:solidFill>
            </a:endParaRPr>
          </a:p>
          <a:p>
            <a:pPr marL="282575" indent="-282575">
              <a:buClr>
                <a:srgbClr val="C0504D"/>
              </a:buClr>
              <a:buSzPct val="120000"/>
              <a:tabLst>
                <a:tab pos="282575" algn="l"/>
              </a:tabLst>
            </a:pPr>
            <a:r>
              <a:rPr lang="en-US" sz="1800" dirty="0">
                <a:solidFill>
                  <a:prstClr val="black"/>
                </a:solidFill>
              </a:rPr>
              <a:t>Agreed on points of comparison and peer groups</a:t>
            </a:r>
          </a:p>
          <a:p>
            <a:pPr marL="0" indent="0">
              <a:buClr>
                <a:srgbClr val="C0504D"/>
              </a:buClr>
              <a:buSzPct val="120000"/>
              <a:buFont typeface="Arial" panose="020B0604020202020204" pitchFamily="34" charset="0"/>
              <a:buNone/>
              <a:tabLst>
                <a:tab pos="282575" algn="l"/>
              </a:tabLst>
            </a:pPr>
            <a:endParaRPr lang="en-US" sz="1800" dirty="0">
              <a:solidFill>
                <a:prstClr val="black"/>
              </a:solidFill>
            </a:endParaRPr>
          </a:p>
        </p:txBody>
      </p:sp>
      <p:grpSp>
        <p:nvGrpSpPr>
          <p:cNvPr id="6" name="Group 22"/>
          <p:cNvGrpSpPr/>
          <p:nvPr/>
        </p:nvGrpSpPr>
        <p:grpSpPr>
          <a:xfrm>
            <a:off x="5720272" y="1743990"/>
            <a:ext cx="2912153" cy="3742410"/>
            <a:chOff x="9283757" y="2912889"/>
            <a:chExt cx="1278277" cy="3376786"/>
          </a:xfrm>
        </p:grpSpPr>
        <p:sp>
          <p:nvSpPr>
            <p:cNvPr id="7" name="Rectangle 6"/>
            <p:cNvSpPr/>
            <p:nvPr/>
          </p:nvSpPr>
          <p:spPr>
            <a:xfrm>
              <a:off x="9283757" y="2912889"/>
              <a:ext cx="1278277" cy="3376786"/>
            </a:xfrm>
            <a:prstGeom prst="rect">
              <a:avLst/>
            </a:prstGeom>
            <a:solidFill>
              <a:srgbClr val="E2E2E2"/>
            </a:solidFill>
            <a:ln w="9525" cap="flat" cmpd="sng" algn="ctr">
              <a:solidFill>
                <a:srgbClr val="80808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45720" tIns="45720" rIns="45720" bIns="45720" rtlCol="0" anchor="t" anchorCtr="0"/>
            <a:lstStyle/>
            <a:p>
              <a:pPr algn="ctr"/>
              <a:endParaRPr lang="en-US" sz="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27343" y="3103708"/>
              <a:ext cx="304035" cy="75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4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Progress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875002" y="3103709"/>
              <a:ext cx="248739" cy="75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4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Metric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64433" y="3103709"/>
              <a:ext cx="248739" cy="75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40" b="1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Goal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64433" y="3214877"/>
              <a:ext cx="248739" cy="595020"/>
            </a:xfrm>
            <a:prstGeom prst="rect">
              <a:avLst/>
            </a:prstGeom>
            <a:solidFill>
              <a:srgbClr val="8EC6A1"/>
            </a:solidFill>
            <a:ln w="9525" cap="flat" cmpd="sng" algn="ctr">
              <a:solidFill>
                <a:srgbClr val="8EC6A1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800300" y="3230593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Block arrow"/>
            <p:cNvSpPr>
              <a:spLocks noChangeArrowheads="1"/>
            </p:cNvSpPr>
            <p:nvPr/>
          </p:nvSpPr>
          <p:spPr bwMode="gray">
            <a:xfrm rot="16200000">
              <a:off x="10337842" y="3200419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06C245"/>
            </a:solidFill>
            <a:ln w="9525" algn="ctr">
              <a:solidFill>
                <a:srgbClr val="06C24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307241" y="3356488"/>
              <a:ext cx="141732" cy="60008"/>
            </a:xfrm>
            <a:prstGeom prst="rect">
              <a:avLst/>
            </a:prstGeom>
            <a:solidFill>
              <a:srgbClr val="DCC05A"/>
            </a:solidFill>
            <a:ln w="9525" cap="flat" cmpd="sng" algn="ctr">
              <a:solidFill>
                <a:srgbClr val="DCC05A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00300" y="3356488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800300" y="3482383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Block arrow"/>
            <p:cNvSpPr>
              <a:spLocks noChangeArrowheads="1"/>
            </p:cNvSpPr>
            <p:nvPr/>
          </p:nvSpPr>
          <p:spPr bwMode="gray">
            <a:xfrm rot="5400000" flipV="1">
              <a:off x="10337842" y="3452209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C41300"/>
            </a:solidFill>
            <a:ln w="9525" algn="ctr">
              <a:solidFill>
                <a:srgbClr val="C41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800300" y="3608278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Block arrow"/>
            <p:cNvSpPr>
              <a:spLocks noChangeArrowheads="1"/>
            </p:cNvSpPr>
            <p:nvPr/>
          </p:nvSpPr>
          <p:spPr bwMode="gray">
            <a:xfrm rot="16200000">
              <a:off x="10337842" y="3578104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06C245"/>
            </a:solidFill>
            <a:ln w="9525" algn="ctr">
              <a:solidFill>
                <a:srgbClr val="06C24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800300" y="3734173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800300" y="3860068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800300" y="3985963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Block arrow"/>
            <p:cNvSpPr>
              <a:spLocks noChangeArrowheads="1"/>
            </p:cNvSpPr>
            <p:nvPr/>
          </p:nvSpPr>
          <p:spPr bwMode="gray">
            <a:xfrm rot="16200000">
              <a:off x="10337842" y="3955789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06C245"/>
            </a:solidFill>
            <a:ln w="9525" algn="ctr">
              <a:solidFill>
                <a:srgbClr val="06C24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800300" y="4111858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800300" y="4237753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800300" y="4363648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Block arrow"/>
            <p:cNvSpPr>
              <a:spLocks noChangeArrowheads="1"/>
            </p:cNvSpPr>
            <p:nvPr/>
          </p:nvSpPr>
          <p:spPr bwMode="gray">
            <a:xfrm rot="16200000">
              <a:off x="10337842" y="4333474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06C245"/>
            </a:solidFill>
            <a:ln w="9525" algn="ctr">
              <a:solidFill>
                <a:srgbClr val="06C24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800300" y="4489543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800300" y="4615438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800300" y="4741333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Block arrow"/>
            <p:cNvSpPr>
              <a:spLocks noChangeArrowheads="1"/>
            </p:cNvSpPr>
            <p:nvPr/>
          </p:nvSpPr>
          <p:spPr bwMode="gray">
            <a:xfrm rot="16200000">
              <a:off x="10337842" y="4711159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06C245"/>
            </a:solidFill>
            <a:ln w="9525" algn="ctr">
              <a:solidFill>
                <a:srgbClr val="06C24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800300" y="4867228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800300" y="4993123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800300" y="5119018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Block arrow"/>
            <p:cNvSpPr>
              <a:spLocks noChangeArrowheads="1"/>
            </p:cNvSpPr>
            <p:nvPr/>
          </p:nvSpPr>
          <p:spPr bwMode="gray">
            <a:xfrm rot="16200000">
              <a:off x="10337842" y="5088844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06C245"/>
            </a:solidFill>
            <a:ln w="9525" algn="ctr">
              <a:solidFill>
                <a:srgbClr val="06C24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800300" y="5244916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307241" y="3734173"/>
              <a:ext cx="141732" cy="60008"/>
            </a:xfrm>
            <a:prstGeom prst="rect">
              <a:avLst/>
            </a:prstGeom>
            <a:solidFill>
              <a:srgbClr val="DCC05A"/>
            </a:solidFill>
            <a:ln w="9525" cap="flat" cmpd="sng" algn="ctr">
              <a:solidFill>
                <a:srgbClr val="DCC05A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Block arrow"/>
            <p:cNvSpPr>
              <a:spLocks noChangeArrowheads="1"/>
            </p:cNvSpPr>
            <p:nvPr/>
          </p:nvSpPr>
          <p:spPr bwMode="gray">
            <a:xfrm rot="5400000" flipV="1">
              <a:off x="10337842" y="3829894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C41300"/>
            </a:solidFill>
            <a:ln w="9525" algn="ctr">
              <a:solidFill>
                <a:srgbClr val="C41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307241" y="4111858"/>
              <a:ext cx="141732" cy="60008"/>
            </a:xfrm>
            <a:prstGeom prst="rect">
              <a:avLst/>
            </a:prstGeom>
            <a:solidFill>
              <a:srgbClr val="DCC05A"/>
            </a:solidFill>
            <a:ln w="9525" cap="flat" cmpd="sng" algn="ctr">
              <a:solidFill>
                <a:srgbClr val="DCC05A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Block arrow"/>
            <p:cNvSpPr>
              <a:spLocks noChangeArrowheads="1"/>
            </p:cNvSpPr>
            <p:nvPr/>
          </p:nvSpPr>
          <p:spPr bwMode="gray">
            <a:xfrm rot="5400000" flipV="1">
              <a:off x="10337842" y="4207578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C41300"/>
            </a:solidFill>
            <a:ln w="9525" algn="ctr">
              <a:solidFill>
                <a:srgbClr val="C41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0307241" y="4489543"/>
              <a:ext cx="141732" cy="60008"/>
            </a:xfrm>
            <a:prstGeom prst="rect">
              <a:avLst/>
            </a:prstGeom>
            <a:solidFill>
              <a:srgbClr val="DCC05A"/>
            </a:solidFill>
            <a:ln w="9525" cap="flat" cmpd="sng" algn="ctr">
              <a:solidFill>
                <a:srgbClr val="DCC05A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Block arrow"/>
            <p:cNvSpPr>
              <a:spLocks noChangeArrowheads="1"/>
            </p:cNvSpPr>
            <p:nvPr/>
          </p:nvSpPr>
          <p:spPr bwMode="gray">
            <a:xfrm rot="5400000" flipV="1">
              <a:off x="10337842" y="4585264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C41300"/>
            </a:solidFill>
            <a:ln w="9525" algn="ctr">
              <a:solidFill>
                <a:srgbClr val="C41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Block arrow"/>
            <p:cNvSpPr>
              <a:spLocks noChangeArrowheads="1"/>
            </p:cNvSpPr>
            <p:nvPr/>
          </p:nvSpPr>
          <p:spPr bwMode="gray">
            <a:xfrm rot="5400000" flipV="1">
              <a:off x="10337842" y="4962949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C41300"/>
            </a:solidFill>
            <a:ln w="9525" algn="ctr">
              <a:solidFill>
                <a:srgbClr val="C41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307241" y="4867228"/>
              <a:ext cx="141732" cy="60008"/>
            </a:xfrm>
            <a:prstGeom prst="rect">
              <a:avLst/>
            </a:prstGeom>
            <a:solidFill>
              <a:srgbClr val="DCC05A"/>
            </a:solidFill>
            <a:ln w="9525" cap="flat" cmpd="sng" algn="ctr">
              <a:solidFill>
                <a:srgbClr val="DCC05A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307241" y="5244916"/>
              <a:ext cx="141732" cy="60008"/>
            </a:xfrm>
            <a:prstGeom prst="rect">
              <a:avLst/>
            </a:prstGeom>
            <a:solidFill>
              <a:srgbClr val="DCC05A"/>
            </a:solidFill>
            <a:ln w="9525" cap="flat" cmpd="sng" algn="ctr">
              <a:solidFill>
                <a:srgbClr val="DCC05A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800300" y="5370811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800300" y="5496706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Block arrow"/>
            <p:cNvSpPr>
              <a:spLocks noChangeArrowheads="1"/>
            </p:cNvSpPr>
            <p:nvPr/>
          </p:nvSpPr>
          <p:spPr bwMode="gray">
            <a:xfrm rot="16200000">
              <a:off x="10337842" y="5466532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06C245"/>
            </a:solidFill>
            <a:ln w="9525" algn="ctr">
              <a:solidFill>
                <a:srgbClr val="06C24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800300" y="5622601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800300" y="5748496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800300" y="5874391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Block arrow"/>
            <p:cNvSpPr>
              <a:spLocks noChangeArrowheads="1"/>
            </p:cNvSpPr>
            <p:nvPr/>
          </p:nvSpPr>
          <p:spPr bwMode="gray">
            <a:xfrm rot="16200000">
              <a:off x="10337842" y="5844217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06C245"/>
            </a:solidFill>
            <a:ln w="9525" algn="ctr">
              <a:solidFill>
                <a:srgbClr val="06C24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800300" y="6000286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800300" y="6126181"/>
              <a:ext cx="398142" cy="60008"/>
            </a:xfrm>
            <a:prstGeom prst="rect">
              <a:avLst/>
            </a:prstGeom>
            <a:solidFill>
              <a:srgbClr val="B2B2B2"/>
            </a:solidFill>
            <a:ln w="9525" cap="flat" cmpd="sng" algn="ctr">
              <a:solidFill>
                <a:srgbClr val="B2B2B2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Block arrow"/>
            <p:cNvSpPr>
              <a:spLocks noChangeArrowheads="1"/>
            </p:cNvSpPr>
            <p:nvPr/>
          </p:nvSpPr>
          <p:spPr bwMode="gray">
            <a:xfrm rot="5400000" flipV="1">
              <a:off x="10337842" y="5340636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C41300"/>
            </a:solidFill>
            <a:ln w="9525" algn="ctr">
              <a:solidFill>
                <a:srgbClr val="C41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307241" y="5622601"/>
              <a:ext cx="141732" cy="60008"/>
            </a:xfrm>
            <a:prstGeom prst="rect">
              <a:avLst/>
            </a:prstGeom>
            <a:solidFill>
              <a:srgbClr val="DCC05A"/>
            </a:solidFill>
            <a:ln w="9525" cap="flat" cmpd="sng" algn="ctr">
              <a:solidFill>
                <a:srgbClr val="DCC05A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Block arrow"/>
            <p:cNvSpPr>
              <a:spLocks noChangeArrowheads="1"/>
            </p:cNvSpPr>
            <p:nvPr/>
          </p:nvSpPr>
          <p:spPr bwMode="gray">
            <a:xfrm rot="5400000" flipV="1">
              <a:off x="10337842" y="5718322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C41300"/>
            </a:solidFill>
            <a:ln w="9525" algn="ctr">
              <a:solidFill>
                <a:srgbClr val="C41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Block arrow"/>
            <p:cNvSpPr>
              <a:spLocks noChangeArrowheads="1"/>
            </p:cNvSpPr>
            <p:nvPr/>
          </p:nvSpPr>
          <p:spPr bwMode="gray">
            <a:xfrm rot="5400000" flipV="1">
              <a:off x="10337842" y="6096007"/>
              <a:ext cx="80531" cy="120357"/>
            </a:xfrm>
            <a:prstGeom prst="rightArrow">
              <a:avLst>
                <a:gd name="adj1" fmla="val 50000"/>
                <a:gd name="adj2" fmla="val 55947"/>
              </a:avLst>
            </a:prstGeom>
            <a:solidFill>
              <a:srgbClr val="C41300"/>
            </a:solidFill>
            <a:ln w="9525" algn="ctr">
              <a:solidFill>
                <a:srgbClr val="C41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0307241" y="6000286"/>
              <a:ext cx="141732" cy="60008"/>
            </a:xfrm>
            <a:prstGeom prst="rect">
              <a:avLst/>
            </a:prstGeom>
            <a:solidFill>
              <a:srgbClr val="DCC05A"/>
            </a:solidFill>
            <a:ln w="9525" cap="flat" cmpd="sng" algn="ctr">
              <a:solidFill>
                <a:srgbClr val="DCC05A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364433" y="3844352"/>
              <a:ext cx="248739" cy="595020"/>
            </a:xfrm>
            <a:prstGeom prst="rect">
              <a:avLst/>
            </a:prstGeom>
            <a:solidFill>
              <a:srgbClr val="8EC6A1"/>
            </a:solidFill>
            <a:ln w="9525" cap="flat" cmpd="sng" algn="ctr">
              <a:solidFill>
                <a:srgbClr val="8EC6A1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364433" y="4473827"/>
              <a:ext cx="248739" cy="595020"/>
            </a:xfrm>
            <a:prstGeom prst="rect">
              <a:avLst/>
            </a:prstGeom>
            <a:solidFill>
              <a:srgbClr val="8EC6A1"/>
            </a:solidFill>
            <a:ln w="9525" cap="flat" cmpd="sng" algn="ctr">
              <a:solidFill>
                <a:srgbClr val="8EC6A1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364433" y="5103302"/>
              <a:ext cx="248739" cy="595020"/>
            </a:xfrm>
            <a:prstGeom prst="rect">
              <a:avLst/>
            </a:prstGeom>
            <a:solidFill>
              <a:srgbClr val="8EC6A1"/>
            </a:solidFill>
            <a:ln w="9525" cap="flat" cmpd="sng" algn="ctr">
              <a:solidFill>
                <a:srgbClr val="8EC6A1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364433" y="5732780"/>
              <a:ext cx="248739" cy="469125"/>
            </a:xfrm>
            <a:prstGeom prst="rect">
              <a:avLst/>
            </a:prstGeom>
            <a:solidFill>
              <a:srgbClr val="8EC6A1"/>
            </a:solidFill>
            <a:ln w="9525" cap="flat" cmpd="sng" algn="ctr">
              <a:solidFill>
                <a:srgbClr val="8EC6A1"/>
              </a:solidFill>
              <a:prstDash val="solid"/>
            </a:ln>
            <a:effectLst/>
          </p:spPr>
          <p:txBody>
            <a:bodyPr tIns="90000" bIns="90000" rtlCol="0" anchor="ctr" anchorCtr="0"/>
            <a:lstStyle/>
            <a:p>
              <a:pPr algn="ctr"/>
              <a:endPara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5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381000" y="1676400"/>
            <a:ext cx="8382000" cy="3886200"/>
          </a:xfrm>
          <a:prstGeom prst="rect">
            <a:avLst/>
          </a:prstGeom>
          <a:solidFill>
            <a:srgbClr val="FFBC37">
              <a:alpha val="3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925" lvl="1" indent="-174625" fontAlgn="base">
              <a:buClr>
                <a:srgbClr val="C00000"/>
              </a:buClr>
              <a:buSzPct val="100000"/>
              <a:buFont typeface="Arial"/>
              <a:buChar char="•"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0" y="228600"/>
            <a:ext cx="91440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solidFill>
                  <a:prstClr val="black"/>
                </a:solidFill>
                <a:ea typeface="Roboto Slab" pitchFamily="2" charset="0"/>
              </a:rPr>
              <a:t>Academic </a:t>
            </a:r>
            <a:r>
              <a:rPr lang="en-US" sz="4800" b="1" dirty="0" smtClean="0">
                <a:solidFill>
                  <a:prstClr val="black"/>
                </a:solidFill>
                <a:ea typeface="Roboto Slab" pitchFamily="2" charset="0"/>
              </a:rPr>
              <a:t>Initiatives Spotlight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800" b="1" i="1" dirty="0"/>
              <a:t>Smart </a:t>
            </a:r>
            <a:r>
              <a:rPr lang="en-US" sz="2800" b="1" i="1" dirty="0" smtClean="0"/>
              <a:t>Classrooms</a:t>
            </a:r>
            <a:endParaRPr lang="en-US" sz="2800" b="1" i="1" dirty="0">
              <a:ea typeface="Roboto Slab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828800"/>
            <a:ext cx="76962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SzPct val="120000"/>
              <a:buNone/>
              <a:tabLst>
                <a:tab pos="282575" algn="l"/>
              </a:tabLst>
            </a:pPr>
            <a:r>
              <a:rPr lang="en-US" sz="2000" b="1" dirty="0"/>
              <a:t>Progress to </a:t>
            </a:r>
            <a:r>
              <a:rPr lang="en-US" sz="2000" b="1" dirty="0" smtClean="0"/>
              <a:t>date</a:t>
            </a:r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600" dirty="0"/>
              <a:t>Assembled team, defined mission and scope, and conducted </a:t>
            </a:r>
            <a:r>
              <a:rPr lang="en-US" sz="1600" dirty="0" smtClean="0"/>
              <a:t>brainstorming sessions</a:t>
            </a:r>
            <a:endParaRPr lang="en-US" sz="1600" dirty="0"/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600" dirty="0"/>
              <a:t>Subjected research to peer review</a:t>
            </a:r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600" dirty="0"/>
              <a:t>Conducted review of current technology/tool portfolio</a:t>
            </a:r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600" dirty="0"/>
              <a:t>Reviewed applicable CT contracting rules</a:t>
            </a:r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600" dirty="0"/>
              <a:t>Met with vendors, conducted campus tours, and evaluated </a:t>
            </a:r>
            <a:r>
              <a:rPr lang="en-US" sz="1600" dirty="0" smtClean="0"/>
              <a:t>dependencies</a:t>
            </a:r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endParaRPr lang="en-US" sz="1400" dirty="0"/>
          </a:p>
          <a:p>
            <a:pPr marL="0" indent="0">
              <a:buClr>
                <a:schemeClr val="accent2"/>
              </a:buClr>
              <a:buSzPct val="120000"/>
              <a:buNone/>
              <a:tabLst>
                <a:tab pos="282575" algn="l"/>
              </a:tabLst>
            </a:pPr>
            <a:r>
              <a:rPr lang="en-US" sz="2000" b="1" dirty="0" smtClean="0"/>
              <a:t>Next Steps</a:t>
            </a:r>
            <a:endParaRPr lang="en-US" sz="2000" b="1" dirty="0"/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600" dirty="0"/>
              <a:t>Create e-learning eco systems</a:t>
            </a:r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600" dirty="0"/>
              <a:t>Review alignment with Transform goals</a:t>
            </a:r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600" dirty="0"/>
              <a:t>Ensure portability of classroom innovation across multiple platforms for maximum adoption</a:t>
            </a:r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endParaRPr lang="en-US" sz="1400" dirty="0"/>
          </a:p>
          <a:p>
            <a:pPr marL="0" indent="0">
              <a:buClr>
                <a:schemeClr val="accent2"/>
              </a:buClr>
              <a:buSzPct val="120000"/>
              <a:buNone/>
              <a:tabLst>
                <a:tab pos="282575" algn="l"/>
              </a:tabLs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25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1000" y="2209800"/>
            <a:ext cx="8382000" cy="2667000"/>
          </a:xfrm>
          <a:prstGeom prst="rect">
            <a:avLst/>
          </a:prstGeom>
          <a:solidFill>
            <a:srgbClr val="FFBC37">
              <a:alpha val="3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925" lvl="1" indent="-174625" fontAlgn="base">
              <a:buClr>
                <a:srgbClr val="C00000"/>
              </a:buClr>
              <a:buSzPct val="100000"/>
              <a:buFont typeface="Arial"/>
              <a:buChar char="•"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0" y="228600"/>
            <a:ext cx="91440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smtClean="0">
                <a:solidFill>
                  <a:prstClr val="black"/>
                </a:solidFill>
                <a:ea typeface="Roboto Slab" pitchFamily="2" charset="0"/>
              </a:rPr>
              <a:t>Academic Initiatives Spotlight</a:t>
            </a:r>
            <a:r>
              <a:rPr lang="en-US" sz="4800" b="1" smtClean="0"/>
              <a:t/>
            </a:r>
            <a:br>
              <a:rPr lang="en-US" sz="4800" b="1" smtClean="0"/>
            </a:br>
            <a:r>
              <a:rPr lang="en-US" sz="2800" b="1" i="1" smtClean="0"/>
              <a:t>Smart Classrooms</a:t>
            </a:r>
            <a:endParaRPr lang="en-US" sz="2800" b="1" i="1" dirty="0">
              <a:ea typeface="Roboto Slab" pitchFamily="2" charset="0"/>
            </a:endParaRPr>
          </a:p>
        </p:txBody>
      </p:sp>
      <p:cxnSp>
        <p:nvCxnSpPr>
          <p:cNvPr id="6" name="Straight Connector 5"/>
          <p:cNvCxnSpPr>
            <a:stCxn id="7" idx="6"/>
            <a:endCxn id="8" idx="2"/>
          </p:cNvCxnSpPr>
          <p:nvPr/>
        </p:nvCxnSpPr>
        <p:spPr>
          <a:xfrm>
            <a:off x="1752990" y="3236595"/>
            <a:ext cx="54773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umberBall"/>
          <p:cNvSpPr>
            <a:spLocks noChangeArrowheads="1"/>
          </p:cNvSpPr>
          <p:nvPr/>
        </p:nvSpPr>
        <p:spPr bwMode="gray">
          <a:xfrm>
            <a:off x="1524000" y="3120390"/>
            <a:ext cx="228990" cy="23241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umberBall"/>
          <p:cNvSpPr>
            <a:spLocks noChangeArrowheads="1"/>
          </p:cNvSpPr>
          <p:nvPr/>
        </p:nvSpPr>
        <p:spPr bwMode="gray">
          <a:xfrm>
            <a:off x="7230357" y="3120390"/>
            <a:ext cx="228990" cy="23241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NumberBall"/>
          <p:cNvSpPr>
            <a:spLocks noChangeArrowheads="1"/>
          </p:cNvSpPr>
          <p:nvPr/>
        </p:nvSpPr>
        <p:spPr bwMode="gray">
          <a:xfrm>
            <a:off x="3426119" y="3101648"/>
            <a:ext cx="228990" cy="23241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umberBall"/>
          <p:cNvSpPr>
            <a:spLocks noChangeArrowheads="1"/>
          </p:cNvSpPr>
          <p:nvPr/>
        </p:nvSpPr>
        <p:spPr bwMode="gray">
          <a:xfrm>
            <a:off x="5328238" y="3101648"/>
            <a:ext cx="228990" cy="23241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9310" y="2526268"/>
            <a:ext cx="326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Roboto Condensed Light" panose="02000000000000000000" pitchFamily="2" charset="0"/>
              </a:rPr>
              <a:t>Full implementation Fall 2015</a:t>
            </a:r>
            <a:endParaRPr lang="en-US" b="1" dirty="0">
              <a:ea typeface="Roboto Condensed Light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295" y="3396342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a typeface="Roboto Condensed Light" panose="02000000000000000000" pitchFamily="2" charset="0"/>
              </a:rPr>
              <a:t>March 2014</a:t>
            </a:r>
            <a:endParaRPr lang="en-US" sz="1400" b="1" dirty="0">
              <a:ea typeface="Roboto Condensed Light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2414" y="3407227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a typeface="Roboto Condensed Light" panose="02000000000000000000" pitchFamily="2" charset="0"/>
              </a:rPr>
              <a:t>Summer 2014</a:t>
            </a:r>
            <a:endParaRPr lang="en-US" sz="1400" b="1" dirty="0">
              <a:ea typeface="Roboto Condensed Light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4533" y="3407227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a typeface="Roboto Condensed Light" panose="02000000000000000000" pitchFamily="2" charset="0"/>
              </a:rPr>
              <a:t>Fall 2014</a:t>
            </a:r>
            <a:endParaRPr lang="en-US" sz="1400" b="1" dirty="0"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06652" y="3407227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a typeface="Roboto Condensed Light" panose="02000000000000000000" pitchFamily="2" charset="0"/>
              </a:rPr>
              <a:t>Spring 2015</a:t>
            </a:r>
            <a:endParaRPr lang="en-US" sz="1400" b="1" dirty="0">
              <a:ea typeface="Roboto Condensed Light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0621" y="3733800"/>
            <a:ext cx="125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a typeface="Roboto Condensed Light" panose="02000000000000000000" pitchFamily="2" charset="0"/>
              </a:rPr>
              <a:t>Plan &amp; Organize</a:t>
            </a:r>
            <a:endParaRPr lang="en-US" sz="1400" dirty="0">
              <a:ea typeface="Roboto Condensed Light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4533" y="3733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a typeface="Roboto Condensed Light" panose="02000000000000000000" pitchFamily="2" charset="0"/>
              </a:rPr>
              <a:t>Prototype Test </a:t>
            </a:r>
            <a:r>
              <a:rPr lang="en-US" sz="1400" dirty="0">
                <a:ea typeface="Roboto Condensed Light" panose="02000000000000000000" pitchFamily="2" charset="0"/>
              </a:rPr>
              <a:t>&amp; Design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06652" y="3733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a typeface="Roboto Condensed Light" panose="02000000000000000000" pitchFamily="2" charset="0"/>
              </a:rPr>
              <a:t>Institution based </a:t>
            </a:r>
            <a:r>
              <a:rPr lang="en-US" sz="1400" dirty="0">
                <a:ea typeface="Roboto Condensed Light" panose="02000000000000000000" pitchFamily="2" charset="0"/>
              </a:rPr>
              <a:t>Pilot</a:t>
            </a:r>
          </a:p>
        </p:txBody>
      </p:sp>
    </p:spTree>
    <p:extLst>
      <p:ext uri="{BB962C8B-B14F-4D97-AF65-F5344CB8AC3E}">
        <p14:creationId xmlns:p14="http://schemas.microsoft.com/office/powerpoint/2010/main" val="41378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Transform at </a:t>
            </a:r>
            <a:r>
              <a:rPr lang="en-US" sz="2800" b="1" smtClean="0"/>
              <a:t>Charter Oak</a:t>
            </a:r>
            <a:endParaRPr lang="en-US" sz="2800" b="1" dirty="0">
              <a:latin typeface="+mj-lt"/>
            </a:endParaRPr>
          </a:p>
        </p:txBody>
      </p:sp>
      <p:sp>
        <p:nvSpPr>
          <p:cNvPr id="20" name="ColumnHeader"/>
          <p:cNvSpPr>
            <a:spLocks noChangeArrowheads="1"/>
          </p:cNvSpPr>
          <p:nvPr/>
        </p:nvSpPr>
        <p:spPr bwMode="gray">
          <a:xfrm>
            <a:off x="609601" y="1960860"/>
            <a:ext cx="381227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How Charter Oak is involved</a:t>
            </a:r>
            <a:endParaRPr lang="en-US" b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ColumnHeader"/>
          <p:cNvSpPr>
            <a:spLocks noChangeArrowheads="1"/>
          </p:cNvSpPr>
          <p:nvPr/>
        </p:nvSpPr>
        <p:spPr bwMode="gray">
          <a:xfrm>
            <a:off x="4800601" y="1960861"/>
            <a:ext cx="381227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Greatest opportunities </a:t>
            </a:r>
            <a:r>
              <a:rPr lang="en-US" b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for COSC</a:t>
            </a:r>
            <a:endParaRPr lang="en-US" b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TextColumnContent"/>
          <p:cNvSpPr>
            <a:spLocks noChangeArrowheads="1"/>
          </p:cNvSpPr>
          <p:nvPr/>
        </p:nvSpPr>
        <p:spPr bwMode="gray">
          <a:xfrm>
            <a:off x="4800601" y="2498725"/>
            <a:ext cx="3812275" cy="3597275"/>
          </a:xfrm>
          <a:prstGeom prst="rect">
            <a:avLst/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endParaRPr lang="en-US" sz="1600" dirty="0"/>
          </a:p>
          <a:p>
            <a:r>
              <a:rPr lang="en-US" sz="1600" b="1" dirty="0" smtClean="0"/>
              <a:t>At Charter Oak: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Go </a:t>
            </a:r>
            <a:r>
              <a:rPr lang="en-US" sz="1600" dirty="0"/>
              <a:t>Back To Get </a:t>
            </a:r>
            <a:r>
              <a:rPr lang="en-US" sz="1600" dirty="0" smtClean="0"/>
              <a:t>Ahead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Veteran’s </a:t>
            </a:r>
            <a:r>
              <a:rPr lang="en-US" sz="1600" dirty="0"/>
              <a:t>Recruitment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Out </a:t>
            </a:r>
            <a:r>
              <a:rPr lang="en-US" sz="1600" dirty="0"/>
              <a:t>of state </a:t>
            </a:r>
            <a:r>
              <a:rPr lang="en-US" sz="1600" dirty="0" smtClean="0"/>
              <a:t>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</a:t>
            </a:r>
            <a:r>
              <a:rPr lang="en-US" sz="1600" dirty="0"/>
              <a:t>program </a:t>
            </a:r>
            <a:r>
              <a:rPr lang="en-US" sz="1600" dirty="0" smtClean="0"/>
              <a:t>development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Academic advising:</a:t>
            </a:r>
            <a:r>
              <a:rPr lang="en-US" sz="1600" dirty="0"/>
              <a:t> </a:t>
            </a:r>
            <a:r>
              <a:rPr lang="en-US" sz="1600" dirty="0" smtClean="0"/>
              <a:t>new </a:t>
            </a:r>
            <a:r>
              <a:rPr lang="en-US" sz="1600" dirty="0"/>
              <a:t>student  </a:t>
            </a:r>
            <a:r>
              <a:rPr lang="en-US" sz="1600" dirty="0" smtClean="0"/>
              <a:t>     orientation</a:t>
            </a:r>
            <a:r>
              <a:rPr lang="en-US" sz="1600" dirty="0"/>
              <a:t>, PLA, </a:t>
            </a:r>
            <a:r>
              <a:rPr lang="en-US" sz="1600" dirty="0" smtClean="0"/>
              <a:t> tutoring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Redesigned new faculty  orientation</a:t>
            </a:r>
            <a:r>
              <a:rPr lang="en-US" sz="1600" dirty="0"/>
              <a:t> 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Seamless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Study skill for online students</a:t>
            </a:r>
          </a:p>
          <a:p>
            <a:r>
              <a:rPr lang="en-US" sz="1600" b="1" dirty="0" smtClean="0"/>
              <a:t>For System: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Online solution for low enrolled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PLA</a:t>
            </a:r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32" name="TextColumnContent"/>
          <p:cNvSpPr>
            <a:spLocks noChangeArrowheads="1"/>
          </p:cNvSpPr>
          <p:nvPr/>
        </p:nvSpPr>
        <p:spPr bwMode="gray">
          <a:xfrm>
            <a:off x="609601" y="2498725"/>
            <a:ext cx="3812275" cy="3597275"/>
          </a:xfrm>
          <a:prstGeom prst="rect">
            <a:avLst/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Incorporated 2020 into strategic plan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Shared with faculty committees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Information sent to students and faculty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Staff participating on various transform committees</a:t>
            </a:r>
          </a:p>
          <a:p>
            <a:pPr algn="ctr">
              <a:buClr>
                <a:schemeClr val="tx2"/>
              </a:buClr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buClr>
                <a:schemeClr val="tx2"/>
              </a:buClr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4EF3FBC-24E1-4254-A8B5-EE5F60387B7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752600"/>
            <a:ext cx="8382000" cy="3886200"/>
          </a:xfrm>
          <a:prstGeom prst="rect">
            <a:avLst/>
          </a:prstGeom>
          <a:solidFill>
            <a:srgbClr val="FFBC37">
              <a:alpha val="3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925" lvl="1" indent="-174625" fontAlgn="base">
              <a:buClr>
                <a:srgbClr val="C00000"/>
              </a:buClr>
              <a:buSzPct val="100000"/>
              <a:buFont typeface="Arial"/>
              <a:buChar char="•"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0" y="328136"/>
            <a:ext cx="91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latin typeface="Calibri" panose="020F0502020204030204" pitchFamily="34" charset="0"/>
                <a:ea typeface="Roboto Slab" pitchFamily="2" charset="0"/>
              </a:rPr>
              <a:t>How to </a:t>
            </a:r>
            <a:r>
              <a:rPr lang="en-US" sz="4800" b="1" dirty="0" smtClean="0">
                <a:latin typeface="Calibri" panose="020F0502020204030204" pitchFamily="34" charset="0"/>
                <a:ea typeface="Roboto Slab" pitchFamily="2" charset="0"/>
              </a:rPr>
              <a:t>Get Involved</a:t>
            </a:r>
            <a:endParaRPr lang="en-US" sz="2800" b="1" i="1" dirty="0">
              <a:ea typeface="Roboto Slab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694" y="2936542"/>
            <a:ext cx="7888706" cy="186405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925" lvl="1" indent="-174625" fontAlgn="base"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Contact the Executive Sponsor in the cluster in which you are interested</a:t>
            </a:r>
          </a:p>
          <a:p>
            <a:pPr marL="288925" lvl="1" indent="-174625" fontAlgn="base">
              <a:buClr>
                <a:srgbClr val="C00000"/>
              </a:buClr>
              <a:buSzPct val="100000"/>
              <a:buFont typeface="Arial"/>
              <a:buChar char="•"/>
            </a:pP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marL="288925" lvl="1" indent="-174625" fontAlgn="base"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Contact 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Charter Oak’s 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Campus Liaison, 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Dr. Shirley Adams, 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at 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sadams@charteroak.edu</a:t>
            </a: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14300" lvl="1" fontAlgn="base">
              <a:buClr>
                <a:srgbClr val="C00000"/>
              </a:buClr>
              <a:buSzPct val="100000"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8925" lvl="1" indent="-174625" fontAlgn="base"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Contact Michael Kozlowski at 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  <a:hlinkClick r:id="rId3"/>
              </a:rPr>
              <a:t>mkozlowski@commnet.edu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694" y="2016458"/>
            <a:ext cx="7888706" cy="879142"/>
          </a:xfrm>
          <a:prstGeom prst="rect">
            <a:avLst/>
          </a:prstGeom>
          <a:solidFill>
            <a:srgbClr val="FFBC3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84"/>
              </a:spcBef>
              <a:buClr>
                <a:srgbClr val="177B57"/>
              </a:buClr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Get involved in an </a:t>
            </a:r>
            <a:r>
              <a:rPr lang="en-US" sz="2000" b="1" dirty="0">
                <a:solidFill>
                  <a:schemeClr val="tx1"/>
                </a:solidFill>
                <a:cs typeface="Arial" pitchFamily="34" charset="0"/>
              </a:rPr>
              <a:t>initiative, 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or send </a:t>
            </a:r>
            <a:r>
              <a:rPr lang="en-US" sz="2000" b="1" dirty="0">
                <a:solidFill>
                  <a:schemeClr val="tx1"/>
                </a:solidFill>
                <a:cs typeface="Arial" pitchFamily="34" charset="0"/>
              </a:rPr>
              <a:t>your 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comments or questions</a:t>
            </a:r>
            <a:endParaRPr lang="en-US" sz="20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0" y="228600"/>
            <a:ext cx="91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/>
              <a:t>A </a:t>
            </a:r>
            <a:r>
              <a:rPr lang="en-US" sz="4800" b="1" dirty="0" smtClean="0"/>
              <a:t>Little Background…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09600" y="1828800"/>
            <a:ext cx="48006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 smtClean="0"/>
              <a:t>From </a:t>
            </a:r>
            <a:r>
              <a:rPr lang="en-US" sz="1800" dirty="0"/>
              <a:t>California to Connecticut…</a:t>
            </a:r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“We need a plan…”</a:t>
            </a:r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“…and I’ve got the money.”</a:t>
            </a:r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Feb. 2014: Transform is announced</a:t>
            </a:r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7 months later, a plan </a:t>
            </a:r>
            <a:r>
              <a:rPr lang="en-US" sz="1800" dirty="0" smtClean="0"/>
              <a:t>is starting to </a:t>
            </a:r>
            <a:br>
              <a:rPr lang="en-US" sz="1800" dirty="0" smtClean="0"/>
            </a:br>
            <a:r>
              <a:rPr lang="en-US" sz="1800" dirty="0" smtClean="0"/>
              <a:t>take shape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" t="11779" r="8394" b="2268"/>
          <a:stretch/>
        </p:blipFill>
        <p:spPr bwMode="auto">
          <a:xfrm>
            <a:off x="5334000" y="1981200"/>
            <a:ext cx="3472544" cy="2743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0" y="228600"/>
            <a:ext cx="91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>
                <a:latin typeface="Calibri" panose="020F0502020204030204" pitchFamily="34" charset="0"/>
                <a:ea typeface="Roboto Slab" pitchFamily="2" charset="0"/>
              </a:rPr>
              <a:t>You </a:t>
            </a:r>
            <a:r>
              <a:rPr lang="en-US" sz="4800" b="1" dirty="0" smtClean="0">
                <a:latin typeface="Calibri" panose="020F0502020204030204" pitchFamily="34" charset="0"/>
                <a:ea typeface="Roboto Slab" pitchFamily="2" charset="0"/>
              </a:rPr>
              <a:t>May Ask</a:t>
            </a:r>
            <a:r>
              <a:rPr lang="en-US" sz="4800" b="1" dirty="0">
                <a:latin typeface="Calibri" panose="020F0502020204030204" pitchFamily="34" charset="0"/>
                <a:ea typeface="Roboto Slab" pitchFamily="2" charset="0"/>
              </a:rPr>
              <a:t>: </a:t>
            </a:r>
            <a:r>
              <a:rPr lang="en-US" sz="4800" b="1" dirty="0" smtClean="0">
                <a:latin typeface="Calibri" panose="020F0502020204030204" pitchFamily="34" charset="0"/>
                <a:ea typeface="Roboto Slab" pitchFamily="2" charset="0"/>
              </a:rPr>
              <a:t>What </a:t>
            </a:r>
            <a:r>
              <a:rPr lang="en-US" sz="4800" b="1" dirty="0">
                <a:latin typeface="Calibri" panose="020F0502020204030204" pitchFamily="34" charset="0"/>
                <a:ea typeface="Roboto Slab" pitchFamily="2" charset="0"/>
              </a:rPr>
              <a:t>is Transform?</a:t>
            </a:r>
            <a:endParaRPr lang="en-US" sz="4800" b="1" dirty="0">
              <a:ea typeface="Roboto Slab" pitchFamily="2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09600" y="1828800"/>
            <a:ext cx="50292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SzPct val="120000"/>
              <a:buNone/>
              <a:tabLst>
                <a:tab pos="282575" algn="l"/>
              </a:tabLst>
            </a:pPr>
            <a:r>
              <a:rPr lang="en-US" sz="2000" b="1" dirty="0"/>
              <a:t>A plan to unite CSCU institutions into one system, and </a:t>
            </a:r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 smtClean="0"/>
              <a:t>Increase </a:t>
            </a:r>
            <a:r>
              <a:rPr lang="en-US" sz="1800" dirty="0"/>
              <a:t>affordability and accessibility for students</a:t>
            </a:r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Make CSCU an economic engine for Connecticut</a:t>
            </a:r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Improve the overall student experience</a:t>
            </a:r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Implement initiatives in 7 key areas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1828800"/>
            <a:ext cx="2971800" cy="762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2399" r="43641" b="20339"/>
          <a:stretch>
            <a:fillRect/>
          </a:stretch>
        </p:blipFill>
        <p:spPr bwMode="auto">
          <a:xfrm>
            <a:off x="5791200" y="19050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6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0" y="228600"/>
            <a:ext cx="91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/>
              <a:t>A </a:t>
            </a:r>
            <a:r>
              <a:rPr lang="en-US" sz="4800" b="1" dirty="0" smtClean="0"/>
              <a:t>Plan Based </a:t>
            </a:r>
            <a:r>
              <a:rPr lang="en-US" sz="4800" b="1" dirty="0"/>
              <a:t>on the BOR’s </a:t>
            </a:r>
            <a:r>
              <a:rPr lang="en-US" sz="4800" b="1" dirty="0" smtClean="0"/>
              <a:t>Goals</a:t>
            </a:r>
            <a:endParaRPr lang="en-US" sz="4800" b="1" dirty="0">
              <a:ea typeface="Roboto Slab" pitchFamily="2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09600" y="1524000"/>
            <a:ext cx="48768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b="1" dirty="0" smtClean="0"/>
              <a:t>A </a:t>
            </a:r>
            <a:r>
              <a:rPr lang="en-US" sz="1800" b="1" dirty="0"/>
              <a:t>Successful First </a:t>
            </a:r>
            <a:r>
              <a:rPr lang="en-US" sz="1800" b="1" dirty="0" smtClean="0"/>
              <a:t>Year</a:t>
            </a:r>
            <a:br>
              <a:rPr lang="en-US" sz="1800" b="1" dirty="0" smtClean="0"/>
            </a:br>
            <a:r>
              <a:rPr lang="en-US" sz="1400" dirty="0" smtClean="0"/>
              <a:t>Increase </a:t>
            </a:r>
            <a:r>
              <a:rPr lang="en-US" sz="1400" dirty="0"/>
              <a:t>the number of students who successfully complete a first year of college.</a:t>
            </a:r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b="1" dirty="0" smtClean="0"/>
              <a:t>Student Success</a:t>
            </a:r>
            <a:br>
              <a:rPr lang="en-US" sz="1800" b="1" dirty="0" smtClean="0"/>
            </a:br>
            <a:r>
              <a:rPr lang="en-US" sz="1400" dirty="0" smtClean="0"/>
              <a:t>Graduate </a:t>
            </a:r>
            <a:r>
              <a:rPr lang="en-US" sz="1400" dirty="0"/>
              <a:t>more students with the knowledge and skills to achieve their life and career goal.</a:t>
            </a:r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b="1" dirty="0" smtClean="0"/>
              <a:t>Affordability </a:t>
            </a:r>
            <a:r>
              <a:rPr lang="en-US" sz="1800" b="1" dirty="0"/>
              <a:t>and </a:t>
            </a:r>
            <a:r>
              <a:rPr lang="en-US" sz="1800" b="1" dirty="0" smtClean="0"/>
              <a:t>Sustainability</a:t>
            </a:r>
            <a:br>
              <a:rPr lang="en-US" sz="1800" b="1" dirty="0" smtClean="0"/>
            </a:br>
            <a:r>
              <a:rPr lang="en-US" sz="1400" dirty="0" smtClean="0"/>
              <a:t>Maximize </a:t>
            </a:r>
            <a:r>
              <a:rPr lang="en-US" sz="1400" dirty="0"/>
              <a:t>access to higher education by making attendance affordable and our institutions financially sustainable.</a:t>
            </a:r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b="1" dirty="0" smtClean="0"/>
              <a:t>Innovation </a:t>
            </a:r>
            <a:r>
              <a:rPr lang="en-US" sz="1800" b="1" dirty="0"/>
              <a:t>and Economic </a:t>
            </a:r>
            <a:r>
              <a:rPr lang="en-US" sz="1800" b="1" dirty="0" smtClean="0"/>
              <a:t>Growth</a:t>
            </a:r>
            <a:br>
              <a:rPr lang="en-US" sz="1800" b="1" dirty="0" smtClean="0"/>
            </a:br>
            <a:r>
              <a:rPr lang="en-US" sz="1400" dirty="0" smtClean="0"/>
              <a:t>Create </a:t>
            </a:r>
            <a:r>
              <a:rPr lang="en-US" sz="1400" dirty="0"/>
              <a:t>educational environments that cultivate innovation and prepare students for successful careers in a fast changing world.</a:t>
            </a:r>
          </a:p>
          <a:p>
            <a:pPr marL="282575" indent="-282575"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b="1" dirty="0" smtClean="0"/>
              <a:t>Equity</a:t>
            </a:r>
            <a:br>
              <a:rPr lang="en-US" sz="1800" b="1" dirty="0" smtClean="0"/>
            </a:br>
            <a:r>
              <a:rPr lang="en-US" sz="1400" dirty="0" smtClean="0"/>
              <a:t>Eliminate </a:t>
            </a:r>
            <a:r>
              <a:rPr lang="en-US" sz="1400" dirty="0"/>
              <a:t>achievement disparities among different ethnic/racial, economic, and gender groups.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8800" y="1600200"/>
            <a:ext cx="2971800" cy="762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morrisa\Desktop\Photos\microsope_lab-2s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t="437" r="33139" b="3943"/>
          <a:stretch/>
        </p:blipFill>
        <p:spPr bwMode="auto">
          <a:xfrm>
            <a:off x="5638800" y="1676400"/>
            <a:ext cx="2971800" cy="35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524000"/>
            <a:ext cx="8382000" cy="4038600"/>
          </a:xfrm>
          <a:prstGeom prst="rect">
            <a:avLst/>
          </a:prstGeom>
          <a:solidFill>
            <a:srgbClr val="FFBC37">
              <a:alpha val="3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925" lvl="1" indent="-174625" fontAlgn="base">
              <a:buClr>
                <a:srgbClr val="C00000"/>
              </a:buClr>
              <a:buSzPct val="100000"/>
              <a:buFont typeface="Arial"/>
              <a:buChar char="•"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0" y="228600"/>
            <a:ext cx="9144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/>
              <a:t>…And </a:t>
            </a:r>
            <a:r>
              <a:rPr lang="en-US" sz="4800" b="1" dirty="0" smtClean="0"/>
              <a:t>Why Should You Care</a:t>
            </a:r>
            <a:r>
              <a:rPr lang="en-US" sz="4800" b="1" dirty="0"/>
              <a:t>?</a:t>
            </a:r>
            <a:endParaRPr lang="en-US" sz="4800" b="1" dirty="0">
              <a:ea typeface="Roboto Slab" pitchFamily="2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33400" y="1676400"/>
            <a:ext cx="50292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Making college available to more people</a:t>
            </a:r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Producing better educated, more highly skilled graduates</a:t>
            </a:r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Improving facilities, classrooms and IT infrastructure</a:t>
            </a:r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/>
              <a:t>Helping to insulate the System from adverse state budget </a:t>
            </a:r>
            <a:r>
              <a:rPr lang="en-US" sz="1800" dirty="0" smtClean="0"/>
              <a:t>impacts</a:t>
            </a:r>
          </a:p>
          <a:p>
            <a:pPr marL="282575" indent="-282575">
              <a:lnSpc>
                <a:spcPct val="150000"/>
              </a:lnSpc>
              <a:buClr>
                <a:schemeClr val="accent2"/>
              </a:buClr>
              <a:buSzPct val="120000"/>
              <a:tabLst>
                <a:tab pos="282575" algn="l"/>
              </a:tabLst>
            </a:pPr>
            <a:r>
              <a:rPr lang="en-US" sz="1800" dirty="0" smtClean="0"/>
              <a:t>Stay ahead of the higher education revolution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638800" y="1676400"/>
            <a:ext cx="2971800" cy="762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4767" t="17907" r="31018"/>
          <a:stretch>
            <a:fillRect/>
          </a:stretch>
        </p:blipFill>
        <p:spPr bwMode="auto">
          <a:xfrm>
            <a:off x="5638800" y="1752600"/>
            <a:ext cx="2971800" cy="367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7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685800" y="1474981"/>
            <a:ext cx="7744420" cy="4240019"/>
          </a:xfrm>
          <a:prstGeom prst="roundRect">
            <a:avLst>
              <a:gd name="adj" fmla="val 833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72850" y="1588216"/>
            <a:ext cx="3200401" cy="1604821"/>
          </a:xfrm>
          <a:prstGeom prst="roundRect">
            <a:avLst/>
          </a:prstGeom>
          <a:solidFill>
            <a:srgbClr val="FFCC66"/>
          </a:solidFill>
          <a:ln w="6350">
            <a:solidFill>
              <a:srgbClr val="FFB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38200" y="3943393"/>
            <a:ext cx="3200400" cy="1614257"/>
          </a:xfrm>
          <a:prstGeom prst="roundRect">
            <a:avLst/>
          </a:prstGeom>
          <a:solidFill>
            <a:srgbClr val="FFCC66"/>
          </a:solidFill>
          <a:ln w="6350">
            <a:solidFill>
              <a:srgbClr val="FFB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072850" y="3943393"/>
            <a:ext cx="3200401" cy="1614257"/>
          </a:xfrm>
          <a:prstGeom prst="roundRect">
            <a:avLst/>
          </a:prstGeom>
          <a:solidFill>
            <a:srgbClr val="FFCC66"/>
          </a:solidFill>
          <a:ln w="6350">
            <a:solidFill>
              <a:srgbClr val="FFB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38200" y="1588216"/>
            <a:ext cx="3200400" cy="1604821"/>
          </a:xfrm>
          <a:prstGeom prst="roundRect">
            <a:avLst/>
          </a:prstGeom>
          <a:solidFill>
            <a:srgbClr val="FFCC66"/>
          </a:solidFill>
          <a:ln w="6350">
            <a:solidFill>
              <a:srgbClr val="FFB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5190421" y="4495800"/>
            <a:ext cx="3953579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888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8595" algn="l"/>
              </a:tabLst>
            </a:pPr>
            <a:r>
              <a:rPr sz="1100" spc="-5" dirty="0">
                <a:latin typeface="Calibri"/>
                <a:cs typeface="Calibri"/>
              </a:rPr>
              <a:t>Lo</a:t>
            </a:r>
            <a:r>
              <a:rPr sz="1100" spc="-10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ition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</a:t>
            </a:r>
            <a:r>
              <a:rPr sz="1100" spc="-15" dirty="0">
                <a:latin typeface="Calibri"/>
                <a:cs typeface="Calibri"/>
              </a:rPr>
              <a:t>tat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5" dirty="0" smtClean="0">
                <a:latin typeface="Calibri"/>
                <a:cs typeface="Calibri"/>
              </a:rPr>
              <a:t>o</a:t>
            </a:r>
            <a:r>
              <a:rPr sz="1100" dirty="0" smtClean="0">
                <a:latin typeface="Calibri"/>
                <a:cs typeface="Calibri"/>
              </a:rPr>
              <a:t>f</a:t>
            </a:r>
            <a:r>
              <a:rPr lang="en-US" sz="1100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C</a:t>
            </a:r>
            <a:r>
              <a:rPr sz="1100" spc="-5" dirty="0" smtClean="0">
                <a:latin typeface="Calibri"/>
                <a:cs typeface="Calibri"/>
              </a:rPr>
              <a:t>on</a:t>
            </a:r>
            <a:r>
              <a:rPr sz="1100" spc="-15" dirty="0" smtClean="0">
                <a:latin typeface="Calibri"/>
                <a:cs typeface="Calibri"/>
              </a:rPr>
              <a:t>n</a:t>
            </a: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spc="-10" dirty="0" smtClean="0">
                <a:latin typeface="Calibri"/>
                <a:cs typeface="Calibri"/>
              </a:rPr>
              <a:t>c</a:t>
            </a:r>
            <a:r>
              <a:rPr sz="1100" dirty="0" smtClean="0">
                <a:latin typeface="Calibri"/>
                <a:cs typeface="Calibri"/>
              </a:rPr>
              <a:t>ti</a:t>
            </a:r>
            <a:r>
              <a:rPr sz="1100" spc="-10" dirty="0" smtClean="0">
                <a:latin typeface="Calibri"/>
                <a:cs typeface="Calibri"/>
              </a:rPr>
              <a:t>cu</a:t>
            </a:r>
            <a:r>
              <a:rPr sz="1100" dirty="0" smtClean="0">
                <a:latin typeface="Calibri"/>
                <a:cs typeface="Calibri"/>
              </a:rPr>
              <a:t>t</a:t>
            </a:r>
            <a:endParaRPr sz="1100" dirty="0">
              <a:latin typeface="Calibri"/>
              <a:cs typeface="Calibri"/>
            </a:endParaRPr>
          </a:p>
          <a:p>
            <a:pPr marL="115888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8595" algn="l"/>
              </a:tabLst>
            </a:pPr>
            <a:r>
              <a:rPr sz="1100" spc="-5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f</a:t>
            </a: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ie</a:t>
            </a:r>
            <a:r>
              <a:rPr sz="1100" spc="-2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 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spc="-1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th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 </a:t>
            </a:r>
            <a:r>
              <a:rPr sz="1100" spc="-10" dirty="0" smtClean="0">
                <a:latin typeface="Calibri"/>
                <a:cs typeface="Calibri"/>
              </a:rPr>
              <a:t>d</a:t>
            </a:r>
            <a:r>
              <a:rPr sz="1100" dirty="0" smtClean="0">
                <a:latin typeface="Calibri"/>
                <a:cs typeface="Calibri"/>
              </a:rPr>
              <a:t>e</a:t>
            </a:r>
            <a:r>
              <a:rPr sz="1100" spc="-5" dirty="0" smtClean="0">
                <a:latin typeface="Calibri"/>
                <a:cs typeface="Calibri"/>
              </a:rPr>
              <a:t>g</a:t>
            </a:r>
            <a:r>
              <a:rPr sz="1100" spc="-25" dirty="0" smtClean="0">
                <a:latin typeface="Calibri"/>
                <a:cs typeface="Calibri"/>
              </a:rPr>
              <a:t>r</a:t>
            </a:r>
            <a:r>
              <a:rPr sz="1100" dirty="0" smtClean="0">
                <a:latin typeface="Calibri"/>
                <a:cs typeface="Calibri"/>
              </a:rPr>
              <a:t>ee</a:t>
            </a:r>
            <a:endParaRPr sz="1100" dirty="0">
              <a:latin typeface="Calibri"/>
              <a:cs typeface="Calibri"/>
            </a:endParaRPr>
          </a:p>
          <a:p>
            <a:pPr marL="115888" marR="9525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8595" algn="l"/>
              </a:tabLst>
            </a:pP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spc="-10" dirty="0" smtClean="0">
                <a:latin typeface="Calibri"/>
                <a:cs typeface="Calibri"/>
              </a:rPr>
              <a:t>nh</a:t>
            </a:r>
            <a:r>
              <a:rPr sz="1100" dirty="0" smtClean="0">
                <a:latin typeface="Calibri"/>
                <a:cs typeface="Calibri"/>
              </a:rPr>
              <a:t>a</a:t>
            </a:r>
            <a:r>
              <a:rPr sz="1100" spc="-10" dirty="0" smtClean="0">
                <a:latin typeface="Calibri"/>
                <a:cs typeface="Calibri"/>
              </a:rPr>
              <a:t>nc</a:t>
            </a:r>
            <a:r>
              <a:rPr sz="1100" dirty="0" smtClean="0">
                <a:latin typeface="Calibri"/>
                <a:cs typeface="Calibri"/>
              </a:rPr>
              <a:t>e</a:t>
            </a:r>
            <a:r>
              <a:rPr sz="1100" spc="20" dirty="0" smtClean="0">
                <a:latin typeface="Calibri"/>
                <a:cs typeface="Calibri"/>
              </a:rPr>
              <a:t> </a:t>
            </a:r>
            <a:r>
              <a:rPr sz="1100" spc="-5" dirty="0" smtClean="0">
                <a:latin typeface="Calibri"/>
                <a:cs typeface="Calibri"/>
              </a:rPr>
              <a:t>f</a:t>
            </a:r>
            <a:r>
              <a:rPr sz="1100" dirty="0" smtClean="0">
                <a:latin typeface="Calibri"/>
                <a:cs typeface="Calibri"/>
              </a:rPr>
              <a:t>i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dirty="0" smtClean="0">
                <a:latin typeface="Calibri"/>
                <a:cs typeface="Calibri"/>
              </a:rPr>
              <a:t>a</a:t>
            </a:r>
            <a:r>
              <a:rPr sz="1100" spc="-10" dirty="0" smtClean="0">
                <a:latin typeface="Calibri"/>
                <a:cs typeface="Calibri"/>
              </a:rPr>
              <a:t>nc</a:t>
            </a:r>
            <a:r>
              <a:rPr sz="1100" dirty="0" smtClean="0">
                <a:latin typeface="Calibri"/>
                <a:cs typeface="Calibri"/>
              </a:rPr>
              <a:t>ial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aid </a:t>
            </a:r>
            <a:r>
              <a:rPr sz="1100" spc="-5" dirty="0">
                <a:latin typeface="Calibri"/>
                <a:cs typeface="Calibri"/>
              </a:rPr>
              <a:t>su</a:t>
            </a:r>
            <a:r>
              <a:rPr sz="1100" spc="-10" dirty="0">
                <a:latin typeface="Calibri"/>
                <a:cs typeface="Calibri"/>
              </a:rPr>
              <a:t>pp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0600" y="4482664"/>
            <a:ext cx="329139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888" marR="141605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3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x</a:t>
            </a:r>
            <a:r>
              <a:rPr sz="1100" spc="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le </a:t>
            </a:r>
            <a:r>
              <a:rPr sz="1100" spc="-5" dirty="0">
                <a:latin typeface="Calibri"/>
                <a:cs typeface="Calibri"/>
              </a:rPr>
              <a:t>option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f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spc="-5" dirty="0" smtClean="0">
                <a:latin typeface="Calibri"/>
                <a:cs typeface="Calibri"/>
              </a:rPr>
              <a:t>online </a:t>
            </a:r>
            <a:r>
              <a:rPr sz="1100" spc="-5" dirty="0">
                <a:latin typeface="Calibri"/>
                <a:cs typeface="Calibri"/>
              </a:rPr>
              <a:t>of</a:t>
            </a:r>
            <a:r>
              <a:rPr sz="1100" spc="-40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eri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gs</a:t>
            </a:r>
          </a:p>
          <a:p>
            <a:pPr marL="115888" marR="254000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10" dirty="0" smtClean="0">
                <a:latin typeface="Calibri"/>
                <a:cs typeface="Calibri"/>
              </a:rPr>
              <a:t>Imp</a:t>
            </a:r>
            <a:r>
              <a:rPr sz="1100" spc="-25" dirty="0" smtClean="0">
                <a:latin typeface="Calibri"/>
                <a:cs typeface="Calibri"/>
              </a:rPr>
              <a:t>r</a:t>
            </a:r>
            <a:r>
              <a:rPr sz="1100" spc="-5" dirty="0" smtClean="0">
                <a:latin typeface="Calibri"/>
                <a:cs typeface="Calibri"/>
              </a:rPr>
              <a:t>o</a:t>
            </a:r>
            <a:r>
              <a:rPr sz="1100" spc="-10" dirty="0" smtClean="0">
                <a:latin typeface="Calibri"/>
                <a:cs typeface="Calibri"/>
              </a:rPr>
              <a:t>v</a:t>
            </a:r>
            <a:r>
              <a:rPr lang="en-US" sz="1100" spc="-10" dirty="0" smtClean="0">
                <a:latin typeface="Calibri"/>
                <a:cs typeface="Calibri"/>
              </a:rPr>
              <a:t>e</a:t>
            </a:r>
            <a:r>
              <a:rPr sz="1100" spc="-15" dirty="0" smtClean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ns</a:t>
            </a:r>
            <a:r>
              <a:rPr sz="1100" spc="-3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lang="en-US" sz="1100" dirty="0" smtClean="0">
                <a:latin typeface="Calibri"/>
                <a:cs typeface="Calibri"/>
              </a:rPr>
              <a:t>&amp; a</a:t>
            </a:r>
            <a:r>
              <a:rPr sz="1100" dirty="0" smtClean="0">
                <a:latin typeface="Calibri"/>
                <a:cs typeface="Calibri"/>
              </a:rPr>
              <a:t>rti</a:t>
            </a:r>
            <a:r>
              <a:rPr sz="1100" spc="-5" dirty="0" smtClean="0">
                <a:latin typeface="Calibri"/>
                <a:cs typeface="Calibri"/>
              </a:rPr>
              <a:t>c</a:t>
            </a:r>
            <a:r>
              <a:rPr sz="1100" spc="-10" dirty="0" smtClean="0">
                <a:latin typeface="Calibri"/>
                <a:cs typeface="Calibri"/>
              </a:rPr>
              <a:t>u</a:t>
            </a:r>
            <a:r>
              <a:rPr sz="1100" dirty="0" smtClean="0">
                <a:latin typeface="Calibri"/>
                <a:cs typeface="Calibri"/>
              </a:rPr>
              <a:t>l</a:t>
            </a:r>
            <a:r>
              <a:rPr sz="1100" spc="-15" dirty="0" smtClean="0">
                <a:latin typeface="Calibri"/>
                <a:cs typeface="Calibri"/>
              </a:rPr>
              <a:t>a</a:t>
            </a:r>
            <a:r>
              <a:rPr sz="1100" dirty="0" smtClean="0">
                <a:latin typeface="Calibri"/>
                <a:cs typeface="Calibri"/>
              </a:rPr>
              <a:t>tion</a:t>
            </a:r>
            <a:endParaRPr sz="1100" dirty="0">
              <a:latin typeface="Calibri"/>
              <a:cs typeface="Calibri"/>
            </a:endParaRPr>
          </a:p>
          <a:p>
            <a:pPr marL="115888" marR="779145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latin typeface="Calibri"/>
                <a:cs typeface="Calibri"/>
              </a:rPr>
              <a:t>S</a:t>
            </a:r>
            <a:r>
              <a:rPr sz="1100" spc="-15" dirty="0">
                <a:latin typeface="Calibri"/>
                <a:cs typeface="Calibri"/>
              </a:rPr>
              <a:t>tat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 art </a:t>
            </a:r>
            <a:r>
              <a:rPr sz="1100" spc="-10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lass</a:t>
            </a:r>
            <a:r>
              <a:rPr sz="1100" spc="-2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10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s</a:t>
            </a:r>
          </a:p>
          <a:p>
            <a:pPr marL="115888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latin typeface="Calibri"/>
                <a:cs typeface="Calibri"/>
              </a:rPr>
              <a:t>C</a:t>
            </a:r>
            <a:r>
              <a:rPr sz="1100" spc="-2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spc="5" dirty="0">
                <a:latin typeface="Calibri"/>
                <a:cs typeface="Calibri"/>
              </a:rPr>
              <a:t>ss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2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25" dirty="0">
                <a:latin typeface="Calibri"/>
                <a:cs typeface="Calibri"/>
              </a:rPr>
              <a:t>r</a:t>
            </a:r>
            <a:r>
              <a:rPr sz="1100" spc="-1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tion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options</a:t>
            </a:r>
            <a:endParaRPr sz="1100" dirty="0">
              <a:latin typeface="Calibri"/>
              <a:cs typeface="Calibri"/>
            </a:endParaRPr>
          </a:p>
          <a:p>
            <a:pPr marL="115888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>
                <a:latin typeface="Calibri"/>
                <a:cs typeface="Calibri"/>
              </a:rPr>
              <a:t>Deg</a:t>
            </a:r>
            <a:r>
              <a:rPr sz="1100" spc="-25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ee </a:t>
            </a:r>
            <a:r>
              <a:rPr sz="1100" spc="-2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ari</a:t>
            </a:r>
            <a:r>
              <a:rPr sz="1100" spc="-1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01450" y="2034410"/>
            <a:ext cx="312877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888" marR="135890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7960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ic ri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 </a:t>
            </a:r>
            <a:r>
              <a:rPr sz="1100" spc="-5" dirty="0">
                <a:latin typeface="Calibri"/>
                <a:cs typeface="Calibri"/>
              </a:rPr>
              <a:t>su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erior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 smtClean="0">
                <a:latin typeface="Calibri"/>
                <a:cs typeface="Calibri"/>
              </a:rPr>
              <a:t>lear</a:t>
            </a:r>
            <a:r>
              <a:rPr sz="1100" spc="-10" dirty="0" smtClean="0">
                <a:latin typeface="Calibri"/>
                <a:cs typeface="Calibri"/>
              </a:rPr>
              <a:t>n</a:t>
            </a:r>
            <a:r>
              <a:rPr sz="1100" dirty="0" smtClean="0">
                <a:latin typeface="Calibri"/>
                <a:cs typeface="Calibri"/>
              </a:rPr>
              <a:t>ing</a:t>
            </a:r>
            <a:endParaRPr sz="1100" dirty="0">
              <a:latin typeface="Calibri"/>
              <a:cs typeface="Calibri"/>
            </a:endParaRPr>
          </a:p>
          <a:p>
            <a:pPr marL="115888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1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5" dirty="0">
                <a:latin typeface="Calibri"/>
                <a:cs typeface="Calibri"/>
              </a:rPr>
              <a:t>r</a:t>
            </a:r>
            <a:r>
              <a:rPr sz="1100" spc="-15" dirty="0">
                <a:latin typeface="Calibri"/>
                <a:cs typeface="Calibri"/>
              </a:rPr>
              <a:t>g</a:t>
            </a:r>
            <a:r>
              <a:rPr sz="1100" spc="-20" dirty="0">
                <a:latin typeface="Calibri"/>
                <a:cs typeface="Calibri"/>
              </a:rPr>
              <a:t>et</a:t>
            </a:r>
            <a:r>
              <a:rPr sz="1100" spc="-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5" dirty="0" smtClean="0">
                <a:latin typeface="Calibri"/>
                <a:cs typeface="Calibri"/>
              </a:rPr>
              <a:t>se</a:t>
            </a:r>
            <a:r>
              <a:rPr sz="1100" spc="10" dirty="0" smtClean="0">
                <a:latin typeface="Calibri"/>
                <a:cs typeface="Calibri"/>
              </a:rPr>
              <a:t>r</a:t>
            </a:r>
            <a:r>
              <a:rPr sz="1100" dirty="0" smtClean="0">
                <a:latin typeface="Calibri"/>
                <a:cs typeface="Calibri"/>
              </a:rPr>
              <a:t>vi</a:t>
            </a:r>
            <a:r>
              <a:rPr sz="1100" spc="-10" dirty="0" smtClean="0">
                <a:latin typeface="Calibri"/>
                <a:cs typeface="Calibri"/>
              </a:rPr>
              <a:t>c</a:t>
            </a: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dirty="0" smtClean="0">
                <a:latin typeface="Calibri"/>
                <a:cs typeface="Calibri"/>
              </a:rPr>
              <a:t>s</a:t>
            </a:r>
            <a:r>
              <a:rPr lang="en-US" sz="1100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(</a:t>
            </a:r>
            <a:r>
              <a:rPr sz="1100" dirty="0" smtClean="0">
                <a:latin typeface="Calibri"/>
                <a:cs typeface="Calibri"/>
              </a:rPr>
              <a:t>e</a:t>
            </a:r>
            <a:r>
              <a:rPr sz="1100" spc="10" dirty="0" smtClean="0">
                <a:latin typeface="Calibri"/>
                <a:cs typeface="Calibri"/>
              </a:rPr>
              <a:t>.</a:t>
            </a:r>
            <a:r>
              <a:rPr sz="1100" dirty="0" smtClean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.,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mb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dd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0" dirty="0">
                <a:latin typeface="Calibri"/>
                <a:cs typeface="Calibri"/>
              </a:rPr>
              <a:t>u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rin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)</a:t>
            </a:r>
          </a:p>
          <a:p>
            <a:pPr marL="115888" marR="530860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spc="-10" dirty="0" smtClean="0">
                <a:latin typeface="Calibri"/>
                <a:cs typeface="Calibri"/>
              </a:rPr>
              <a:t>nh</a:t>
            </a:r>
            <a:r>
              <a:rPr sz="1100" dirty="0" smtClean="0">
                <a:latin typeface="Calibri"/>
                <a:cs typeface="Calibri"/>
              </a:rPr>
              <a:t>a</a:t>
            </a:r>
            <a:r>
              <a:rPr sz="1100" spc="-10" dirty="0" smtClean="0">
                <a:latin typeface="Calibri"/>
                <a:cs typeface="Calibri"/>
              </a:rPr>
              <a:t>nc</a:t>
            </a:r>
            <a:r>
              <a:rPr lang="en-US" sz="1100" dirty="0" smtClean="0">
                <a:latin typeface="Calibri"/>
                <a:cs typeface="Calibri"/>
              </a:rPr>
              <a:t>ed</a:t>
            </a:r>
            <a:r>
              <a:rPr sz="1100" spc="20" dirty="0" smtClean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ic a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vising</a:t>
            </a:r>
          </a:p>
          <a:p>
            <a:pPr marL="115888" marR="5080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7960" algn="l"/>
              </a:tabLst>
            </a:pPr>
            <a:r>
              <a:rPr lang="en-US" sz="1100" spc="-5" dirty="0" smtClean="0">
                <a:latin typeface="Calibri"/>
                <a:cs typeface="Calibri"/>
              </a:rPr>
              <a:t>P</a:t>
            </a:r>
            <a:r>
              <a:rPr sz="1100" spc="-25" dirty="0" smtClean="0">
                <a:latin typeface="Calibri"/>
                <a:cs typeface="Calibri"/>
              </a:rPr>
              <a:t>r</a:t>
            </a:r>
            <a:r>
              <a:rPr sz="1100" spc="-5" dirty="0" smtClean="0">
                <a:latin typeface="Calibri"/>
                <a:cs typeface="Calibri"/>
              </a:rPr>
              <a:t>og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dirty="0" smtClean="0">
                <a:latin typeface="Calibri"/>
                <a:cs typeface="Calibri"/>
              </a:rPr>
              <a:t>am</a:t>
            </a:r>
            <a:r>
              <a:rPr lang="en-US" sz="1100" spc="-25" dirty="0" smtClean="0">
                <a:latin typeface="Calibri"/>
                <a:cs typeface="Calibri"/>
              </a:rPr>
              <a:t>s</a:t>
            </a:r>
            <a:r>
              <a:rPr lang="en-US" sz="1100" dirty="0">
                <a:latin typeface="Calibri"/>
                <a:cs typeface="Calibri"/>
              </a:rPr>
              <a:t> </a:t>
            </a:r>
            <a:r>
              <a:rPr sz="1100" dirty="0" smtClean="0">
                <a:latin typeface="Calibri"/>
                <a:cs typeface="Calibri"/>
              </a:rPr>
              <a:t>alig</a:t>
            </a:r>
            <a:r>
              <a:rPr sz="1100" spc="-5" dirty="0" smtClean="0">
                <a:latin typeface="Calibri"/>
                <a:cs typeface="Calibri"/>
              </a:rPr>
              <a:t>n</a:t>
            </a:r>
            <a:r>
              <a:rPr sz="1100" dirty="0" smtClean="0">
                <a:latin typeface="Calibri"/>
                <a:cs typeface="Calibri"/>
              </a:rPr>
              <a:t>ed</a:t>
            </a:r>
            <a:r>
              <a:rPr sz="1100" spc="5" dirty="0" smtClean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 </a:t>
            </a:r>
            <a:r>
              <a:rPr sz="1100" spc="-10" dirty="0">
                <a:latin typeface="Calibri"/>
                <a:cs typeface="Calibri"/>
              </a:rPr>
              <a:t>w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rk</a:t>
            </a:r>
            <a:r>
              <a:rPr sz="1100" spc="-25" dirty="0">
                <a:latin typeface="Calibri"/>
                <a:cs typeface="Calibri"/>
              </a:rPr>
              <a:t>f</a:t>
            </a:r>
            <a:r>
              <a:rPr sz="1100" spc="-5" dirty="0">
                <a:latin typeface="Calibri"/>
                <a:cs typeface="Calibri"/>
              </a:rPr>
              <a:t>o</a:t>
            </a:r>
            <a:r>
              <a:rPr sz="1100" spc="-20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ed</a:t>
            </a:r>
            <a:r>
              <a:rPr sz="1100" dirty="0">
                <a:latin typeface="Calibri"/>
                <a:cs typeface="Calibri"/>
              </a:rPr>
              <a:t>s</a:t>
            </a:r>
          </a:p>
          <a:p>
            <a:pPr marL="115888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7960" algn="l"/>
              </a:tabLst>
            </a:pPr>
            <a:r>
              <a:rPr sz="1100" dirty="0">
                <a:latin typeface="Calibri"/>
                <a:cs typeface="Calibri"/>
              </a:rPr>
              <a:t>Hig</a:t>
            </a:r>
            <a:r>
              <a:rPr sz="1100" spc="-10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20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ali</a:t>
            </a:r>
            <a:r>
              <a:rPr sz="1100" spc="-10" dirty="0">
                <a:latin typeface="Calibri"/>
                <a:cs typeface="Calibri"/>
              </a:rPr>
              <a:t>b</a:t>
            </a:r>
            <a:r>
              <a:rPr sz="1100" spc="-5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cu</a:t>
            </a:r>
            <a:r>
              <a:rPr sz="1100" dirty="0">
                <a:latin typeface="Calibri"/>
                <a:cs typeface="Calibri"/>
              </a:rPr>
              <a:t>lty</a:t>
            </a:r>
          </a:p>
          <a:p>
            <a:pPr marL="115888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87960" algn="l"/>
              </a:tabLst>
            </a:pPr>
            <a:r>
              <a:rPr sz="1100" spc="-5" dirty="0" smtClean="0">
                <a:latin typeface="Calibri"/>
                <a:cs typeface="Calibri"/>
              </a:rPr>
              <a:t>Stu</a:t>
            </a:r>
            <a:r>
              <a:rPr sz="1100" spc="-10" dirty="0" smtClean="0">
                <a:latin typeface="Calibri"/>
                <a:cs typeface="Calibri"/>
              </a:rPr>
              <a:t>d</a:t>
            </a:r>
            <a:r>
              <a:rPr sz="1100" dirty="0" smtClean="0">
                <a:latin typeface="Calibri"/>
                <a:cs typeface="Calibri"/>
              </a:rPr>
              <a:t>e</a:t>
            </a:r>
            <a:r>
              <a:rPr sz="1100" spc="-25" dirty="0" smtClean="0">
                <a:latin typeface="Calibri"/>
                <a:cs typeface="Calibri"/>
              </a:rPr>
              <a:t>n</a:t>
            </a:r>
            <a:r>
              <a:rPr sz="1100" dirty="0" smtClean="0">
                <a:latin typeface="Calibri"/>
                <a:cs typeface="Calibri"/>
              </a:rPr>
              <a:t>t</a:t>
            </a:r>
            <a:r>
              <a:rPr lang="en-US" sz="1100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d</a:t>
            </a:r>
            <a:r>
              <a:rPr sz="1100" dirty="0" smtClean="0">
                <a:latin typeface="Calibri"/>
                <a:cs typeface="Calibri"/>
              </a:rPr>
              <a:t>i</a:t>
            </a:r>
            <a:r>
              <a:rPr sz="1100" spc="-10" dirty="0" smtClean="0">
                <a:latin typeface="Calibri"/>
                <a:cs typeface="Calibri"/>
              </a:rPr>
              <a:t>v</a:t>
            </a:r>
            <a:r>
              <a:rPr sz="1100" dirty="0" smtClean="0">
                <a:latin typeface="Calibri"/>
                <a:cs typeface="Calibri"/>
              </a:rPr>
              <a:t>e</a:t>
            </a:r>
            <a:r>
              <a:rPr sz="1100" spc="-25" dirty="0" smtClean="0">
                <a:latin typeface="Calibri"/>
                <a:cs typeface="Calibri"/>
              </a:rPr>
              <a:t>r</a:t>
            </a:r>
            <a:r>
              <a:rPr sz="1100" spc="-5" dirty="0" smtClean="0">
                <a:latin typeface="Calibri"/>
                <a:cs typeface="Calibri"/>
              </a:rPr>
              <a:t>sity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0600" y="2311569"/>
            <a:ext cx="28194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888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15888" algn="l"/>
              </a:tabLst>
            </a:pP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spc="-10" dirty="0" smtClean="0">
                <a:latin typeface="Calibri"/>
                <a:cs typeface="Calibri"/>
              </a:rPr>
              <a:t>nh</a:t>
            </a:r>
            <a:r>
              <a:rPr sz="1100" dirty="0" smtClean="0">
                <a:latin typeface="Calibri"/>
                <a:cs typeface="Calibri"/>
              </a:rPr>
              <a:t>a</a:t>
            </a:r>
            <a:r>
              <a:rPr sz="1100" spc="-10" dirty="0" smtClean="0">
                <a:latin typeface="Calibri"/>
                <a:cs typeface="Calibri"/>
              </a:rPr>
              <a:t>nc</a:t>
            </a: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lang="en-US" sz="1100" spc="-5" dirty="0" smtClean="0">
                <a:latin typeface="Calibri"/>
                <a:cs typeface="Calibri"/>
              </a:rPr>
              <a:t>d</a:t>
            </a:r>
            <a:r>
              <a:rPr sz="1100" spc="20" dirty="0" smtClean="0">
                <a:latin typeface="Calibri"/>
                <a:cs typeface="Calibri"/>
              </a:rPr>
              <a:t> </a:t>
            </a:r>
            <a:r>
              <a:rPr sz="1100" spc="-20" dirty="0" smtClean="0">
                <a:latin typeface="Calibri"/>
                <a:cs typeface="Calibri"/>
              </a:rPr>
              <a:t>c</a:t>
            </a:r>
            <a:r>
              <a:rPr sz="1100" dirty="0" smtClean="0">
                <a:latin typeface="Calibri"/>
                <a:cs typeface="Calibri"/>
              </a:rPr>
              <a:t>a</a:t>
            </a:r>
            <a:r>
              <a:rPr sz="1100" spc="-25" dirty="0" smtClean="0">
                <a:latin typeface="Calibri"/>
                <a:cs typeface="Calibri"/>
              </a:rPr>
              <a:t>r</a:t>
            </a:r>
            <a:r>
              <a:rPr sz="1100" spc="-5" dirty="0" smtClean="0">
                <a:latin typeface="Calibri"/>
                <a:cs typeface="Calibri"/>
              </a:rPr>
              <a:t>ee</a:t>
            </a:r>
            <a:r>
              <a:rPr sz="1100" spc="5" dirty="0" smtClean="0">
                <a:latin typeface="Calibri"/>
                <a:cs typeface="Calibri"/>
              </a:rPr>
              <a:t>r</a:t>
            </a:r>
            <a:r>
              <a:rPr sz="1100" dirty="0" smtClean="0">
                <a:latin typeface="Calibri"/>
                <a:cs typeface="Calibri"/>
              </a:rPr>
              <a:t>-</a:t>
            </a:r>
            <a:r>
              <a:rPr sz="1100" spc="-25" dirty="0" smtClean="0">
                <a:latin typeface="Calibri"/>
                <a:cs typeface="Calibri"/>
              </a:rPr>
              <a:t>r</a:t>
            </a: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dirty="0" smtClean="0">
                <a:latin typeface="Calibri"/>
                <a:cs typeface="Calibri"/>
              </a:rPr>
              <a:t>l</a:t>
            </a:r>
            <a:r>
              <a:rPr sz="1100" spc="-15" dirty="0" smtClean="0">
                <a:latin typeface="Calibri"/>
                <a:cs typeface="Calibri"/>
              </a:rPr>
              <a:t>a</a:t>
            </a:r>
            <a:r>
              <a:rPr sz="1100" spc="-20" dirty="0" smtClean="0">
                <a:latin typeface="Calibri"/>
                <a:cs typeface="Calibri"/>
              </a:rPr>
              <a:t>t</a:t>
            </a: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dirty="0" smtClean="0">
                <a:latin typeface="Calibri"/>
                <a:cs typeface="Calibri"/>
              </a:rPr>
              <a:t>d</a:t>
            </a:r>
            <a:r>
              <a:rPr lang="en-US" sz="1100" dirty="0" smtClean="0">
                <a:latin typeface="Calibri"/>
                <a:cs typeface="Calibri"/>
              </a:rPr>
              <a:t> </a:t>
            </a:r>
            <a:r>
              <a:rPr sz="1100" spc="-10" dirty="0" smtClean="0">
                <a:latin typeface="Calibri"/>
                <a:cs typeface="Calibri"/>
              </a:rPr>
              <a:t>p</a:t>
            </a:r>
            <a:r>
              <a:rPr sz="1100" spc="-25" dirty="0" smtClean="0">
                <a:latin typeface="Calibri"/>
                <a:cs typeface="Calibri"/>
              </a:rPr>
              <a:t>r</a:t>
            </a:r>
            <a:r>
              <a:rPr sz="1100" spc="-5" dirty="0" smtClean="0">
                <a:latin typeface="Calibri"/>
                <a:cs typeface="Calibri"/>
              </a:rPr>
              <a:t>og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dirty="0" smtClean="0">
                <a:latin typeface="Calibri"/>
                <a:cs typeface="Calibri"/>
              </a:rPr>
              <a:t>a</a:t>
            </a:r>
            <a:r>
              <a:rPr sz="1100" spc="-10" dirty="0" smtClean="0">
                <a:latin typeface="Calibri"/>
                <a:cs typeface="Calibri"/>
              </a:rPr>
              <a:t>mm</a:t>
            </a:r>
            <a:r>
              <a:rPr sz="1100" dirty="0" smtClean="0">
                <a:latin typeface="Calibri"/>
                <a:cs typeface="Calibri"/>
              </a:rPr>
              <a:t>ing</a:t>
            </a:r>
            <a:endParaRPr sz="1100" dirty="0">
              <a:latin typeface="Calibri"/>
              <a:cs typeface="Calibri"/>
            </a:endParaRPr>
          </a:p>
          <a:p>
            <a:pPr marL="115888" marR="5080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15888" algn="l"/>
              </a:tabLst>
            </a:pPr>
            <a:r>
              <a:rPr sz="1100" spc="-5" dirty="0" smtClean="0">
                <a:latin typeface="Calibri"/>
                <a:cs typeface="Calibri"/>
              </a:rPr>
              <a:t>Expa</a:t>
            </a:r>
            <a:r>
              <a:rPr sz="1100" spc="-10" dirty="0" smtClean="0">
                <a:latin typeface="Calibri"/>
                <a:cs typeface="Calibri"/>
              </a:rPr>
              <a:t>nd</a:t>
            </a:r>
            <a:r>
              <a:rPr lang="en-US" sz="1100" spc="-10" dirty="0" smtClean="0">
                <a:latin typeface="Calibri"/>
                <a:cs typeface="Calibri"/>
              </a:rPr>
              <a:t>ed</a:t>
            </a:r>
            <a:r>
              <a:rPr sz="1100" spc="20" dirty="0" smtClean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art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shi</a:t>
            </a:r>
            <a:r>
              <a:rPr sz="1100" spc="-20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5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th </a:t>
            </a:r>
            <a:r>
              <a:rPr sz="1100" spc="-10" dirty="0" smtClean="0">
                <a:latin typeface="Calibri"/>
                <a:cs typeface="Calibri"/>
              </a:rPr>
              <a:t>bu</a:t>
            </a:r>
            <a:r>
              <a:rPr sz="1100" spc="-5" dirty="0" smtClean="0">
                <a:latin typeface="Calibri"/>
                <a:cs typeface="Calibri"/>
              </a:rPr>
              <a:t>sines</a:t>
            </a:r>
            <a:r>
              <a:rPr sz="1100" dirty="0" smtClean="0">
                <a:latin typeface="Calibri"/>
                <a:cs typeface="Calibri"/>
              </a:rPr>
              <a:t>s</a:t>
            </a:r>
            <a:r>
              <a:rPr lang="en-US" sz="1100" spc="5" dirty="0" smtClean="0">
                <a:latin typeface="Calibri"/>
                <a:cs typeface="Calibri"/>
              </a:rPr>
              <a:t>es</a:t>
            </a:r>
            <a:endParaRPr sz="1100" dirty="0">
              <a:latin typeface="Calibri"/>
              <a:cs typeface="Calibri"/>
            </a:endParaRPr>
          </a:p>
          <a:p>
            <a:pPr marL="115888" marR="29845" indent="-103188">
              <a:lnSpc>
                <a:spcPct val="100000"/>
              </a:lnSpc>
              <a:buClr>
                <a:srgbClr val="FFB115"/>
              </a:buClr>
              <a:buFont typeface="Arial"/>
              <a:buChar char="•"/>
              <a:tabLst>
                <a:tab pos="115888" algn="l"/>
              </a:tabLst>
            </a:pPr>
            <a:r>
              <a:rPr sz="1100" dirty="0">
                <a:latin typeface="Calibri"/>
                <a:cs typeface="Calibri"/>
              </a:rPr>
              <a:t>A</a:t>
            </a:r>
            <a:r>
              <a:rPr sz="1100" spc="-20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ic 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spc="-2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og</a:t>
            </a:r>
            <a:r>
              <a:rPr sz="1100" spc="-20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0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 smtClean="0">
                <a:latin typeface="Calibri"/>
                <a:cs typeface="Calibri"/>
              </a:rPr>
              <a:t>ti</a:t>
            </a:r>
            <a:r>
              <a:rPr sz="1100" spc="-5" dirty="0" smtClean="0">
                <a:latin typeface="Calibri"/>
                <a:cs typeface="Calibri"/>
              </a:rPr>
              <a:t>e</a:t>
            </a:r>
            <a:r>
              <a:rPr sz="1100" dirty="0" smtClean="0">
                <a:latin typeface="Calibri"/>
                <a:cs typeface="Calibri"/>
              </a:rPr>
              <a:t>d </a:t>
            </a:r>
            <a:r>
              <a:rPr sz="1100" spc="-15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 </a:t>
            </a:r>
            <a:r>
              <a:rPr sz="1100" spc="-10" dirty="0" smtClean="0">
                <a:latin typeface="Calibri"/>
                <a:cs typeface="Calibri"/>
              </a:rPr>
              <a:t>w</a:t>
            </a:r>
            <a:r>
              <a:rPr sz="1100" spc="-5" dirty="0" smtClean="0">
                <a:latin typeface="Calibri"/>
                <a:cs typeface="Calibri"/>
              </a:rPr>
              <a:t>o</a:t>
            </a:r>
            <a:r>
              <a:rPr sz="1100" dirty="0" smtClean="0">
                <a:latin typeface="Calibri"/>
                <a:cs typeface="Calibri"/>
              </a:rPr>
              <a:t>rk</a:t>
            </a:r>
            <a:r>
              <a:rPr sz="1100" spc="-25" dirty="0" smtClean="0">
                <a:latin typeface="Calibri"/>
                <a:cs typeface="Calibri"/>
              </a:rPr>
              <a:t>f</a:t>
            </a:r>
            <a:r>
              <a:rPr sz="1100" spc="-5" dirty="0" smtClean="0">
                <a:latin typeface="Calibri"/>
                <a:cs typeface="Calibri"/>
              </a:rPr>
              <a:t>o</a:t>
            </a:r>
            <a:r>
              <a:rPr sz="1100" spc="-20" dirty="0" smtClean="0">
                <a:latin typeface="Calibri"/>
                <a:cs typeface="Calibri"/>
              </a:rPr>
              <a:t>r</a:t>
            </a:r>
            <a:r>
              <a:rPr sz="1100" spc="-10" dirty="0" smtClean="0">
                <a:latin typeface="Calibri"/>
                <a:cs typeface="Calibri"/>
              </a:rPr>
              <a:t>c</a:t>
            </a:r>
            <a:r>
              <a:rPr sz="1100" dirty="0" smtClean="0">
                <a:latin typeface="Calibri"/>
                <a:cs typeface="Calibri"/>
              </a:rPr>
              <a:t>e 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ee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876800" y="4168429"/>
            <a:ext cx="35488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85" marR="5080" indent="-210820" algn="ctr">
              <a:lnSpc>
                <a:spcPct val="100000"/>
              </a:lnSpc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Af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da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le </a:t>
            </a:r>
            <a:r>
              <a:rPr lang="en-US" sz="1600" b="1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600" b="1" spc="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ice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5800" y="1719430"/>
            <a:ext cx="342899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lang="en-US" sz="1600" b="1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6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b="1" spc="-5" dirty="0" smtClean="0">
                <a:solidFill>
                  <a:srgbClr val="C00000"/>
                </a:solidFill>
                <a:latin typeface="Calibri"/>
                <a:cs typeface="Calibri"/>
              </a:rPr>
              <a:t>epa</a:t>
            </a:r>
            <a:r>
              <a:rPr sz="16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tion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chi</a:t>
            </a:r>
            <a:r>
              <a:rPr sz="16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6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lang="en-US" sz="16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12065" marR="5080" indent="-2540" algn="ctr">
              <a:lnSpc>
                <a:spcPct val="100000"/>
              </a:lnSpc>
            </a:pPr>
            <a:r>
              <a:rPr sz="16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6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e </a:t>
            </a:r>
            <a:r>
              <a:rPr lang="en-US" sz="1600" b="1" dirty="0" smtClean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sz="16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16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areer </a:t>
            </a:r>
            <a:r>
              <a:rPr lang="en-US" sz="1600" b="1" spc="-20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oals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5800" y="4168429"/>
            <a:ext cx="37338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8590" algn="ctr">
              <a:lnSpc>
                <a:spcPct val="100000"/>
              </a:lnSpc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Superior </a:t>
            </a:r>
            <a:r>
              <a:rPr lang="en-US" sz="16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ou</a:t>
            </a:r>
            <a:r>
              <a:rPr sz="16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se</a:t>
            </a:r>
            <a:r>
              <a:rPr sz="16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lang="en-US" sz="1600" b="1" dirty="0" smtClean="0">
                <a:solidFill>
                  <a:srgbClr val="C00000"/>
                </a:solidFill>
                <a:latin typeface="Calibri"/>
                <a:cs typeface="Calibri"/>
              </a:rPr>
              <a:t> P</a:t>
            </a:r>
            <a:r>
              <a:rPr sz="1600" b="1" spc="-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600" b="1" spc="-5" dirty="0" smtClean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6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am</a:t>
            </a:r>
            <a:r>
              <a:rPr lang="en-US" sz="1600" b="1" dirty="0" smtClean="0">
                <a:solidFill>
                  <a:srgbClr val="C00000"/>
                </a:solidFill>
                <a:latin typeface="Calibri"/>
                <a:cs typeface="Calibri"/>
              </a:rPr>
              <a:t> Access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76800" y="1737052"/>
            <a:ext cx="35488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735" algn="ctr">
              <a:lnSpc>
                <a:spcPct val="100000"/>
              </a:lnSpc>
            </a:pP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Qual</a:t>
            </a:r>
            <a:r>
              <a:rPr sz="1600" b="1" spc="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ty </a:t>
            </a:r>
            <a:r>
              <a:rPr lang="en-US" sz="16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tude</a:t>
            </a:r>
            <a:r>
              <a:rPr sz="16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t </a:t>
            </a:r>
            <a:r>
              <a:rPr lang="en-US" sz="16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600" b="1" spc="-5" dirty="0" smtClean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600" b="1" spc="-5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600" b="1" spc="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600" b="1" dirty="0" smtClean="0">
                <a:solidFill>
                  <a:srgbClr val="C00000"/>
                </a:solidFill>
                <a:latin typeface="Calibri"/>
                <a:cs typeface="Calibri"/>
              </a:rPr>
              <a:t>ie</a:t>
            </a:r>
            <a:r>
              <a:rPr sz="16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600" b="1" spc="-5" dirty="0" smtClean="0">
                <a:solidFill>
                  <a:srgbClr val="C00000"/>
                </a:solidFill>
                <a:latin typeface="Calibri"/>
                <a:cs typeface="Calibri"/>
              </a:rPr>
              <a:t>ce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5801" y="3256002"/>
            <a:ext cx="77444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US" sz="3600" b="1" i="1" spc="-10" dirty="0" smtClean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lang="en-US" sz="3600" b="1" i="1" dirty="0" smtClean="0">
                <a:solidFill>
                  <a:schemeClr val="bg1"/>
                </a:solidFill>
                <a:latin typeface="Calibri"/>
                <a:cs typeface="Calibri"/>
              </a:rPr>
              <a:t>TUDENTS</a:t>
            </a:r>
            <a:endParaRPr sz="3600" b="1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0" y="152400"/>
            <a:ext cx="9144000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400" b="1" spc="-25" dirty="0">
                <a:latin typeface="Calibri"/>
                <a:cs typeface="Calibri"/>
              </a:rPr>
              <a:t>CSC</a:t>
            </a:r>
            <a:r>
              <a:rPr sz="4400" b="1" spc="-20" dirty="0">
                <a:latin typeface="Calibri"/>
                <a:cs typeface="Calibri"/>
              </a:rPr>
              <a:t>U</a:t>
            </a:r>
            <a:r>
              <a:rPr sz="4400" b="1" spc="40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2020</a:t>
            </a:r>
            <a:r>
              <a:rPr sz="4400" b="1" spc="25" dirty="0">
                <a:latin typeface="Calibri"/>
                <a:cs typeface="Calibri"/>
              </a:rPr>
              <a:t> </a:t>
            </a:r>
            <a:r>
              <a:rPr lang="en-US" sz="4400" b="1" spc="-55" dirty="0" smtClean="0">
                <a:latin typeface="Calibri"/>
                <a:cs typeface="Calibri"/>
              </a:rPr>
              <a:t>Value Proposition</a:t>
            </a:r>
            <a:endParaRPr sz="44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sz="1600" i="1" spc="-15" dirty="0">
                <a:latin typeface="Calibri"/>
                <a:cs typeface="Calibri"/>
              </a:rPr>
              <a:t>A </a:t>
            </a:r>
            <a:r>
              <a:rPr sz="1600" i="1" spc="-20" dirty="0">
                <a:latin typeface="Calibri"/>
                <a:cs typeface="Calibri"/>
              </a:rPr>
              <a:t>s</a:t>
            </a:r>
            <a:r>
              <a:rPr sz="1600" i="1" spc="-40" dirty="0">
                <a:latin typeface="Calibri"/>
                <a:cs typeface="Calibri"/>
              </a:rPr>
              <a:t>t</a:t>
            </a:r>
            <a:r>
              <a:rPr sz="1600" i="1" dirty="0">
                <a:latin typeface="Calibri"/>
                <a:cs typeface="Calibri"/>
              </a:rPr>
              <a:t>and</a:t>
            </a:r>
            <a:r>
              <a:rPr sz="1600" i="1" spc="-10" dirty="0">
                <a:latin typeface="Calibri"/>
                <a:cs typeface="Calibri"/>
              </a:rPr>
              <a:t>a</a:t>
            </a:r>
            <a:r>
              <a:rPr sz="1600" i="1" spc="-40" dirty="0">
                <a:latin typeface="Calibri"/>
                <a:cs typeface="Calibri"/>
              </a:rPr>
              <a:t>r</a:t>
            </a:r>
            <a:r>
              <a:rPr sz="1600" i="1" dirty="0">
                <a:latin typeface="Calibri"/>
                <a:cs typeface="Calibri"/>
              </a:rPr>
              <a:t>d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25" dirty="0">
                <a:latin typeface="Calibri"/>
                <a:cs typeface="Calibri"/>
              </a:rPr>
              <a:t>t</a:t>
            </a:r>
            <a:r>
              <a:rPr sz="1600" i="1" dirty="0">
                <a:latin typeface="Calibri"/>
                <a:cs typeface="Calibri"/>
              </a:rPr>
              <a:t>o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gu</a:t>
            </a:r>
            <a:r>
              <a:rPr sz="1600" i="1" spc="-5" dirty="0">
                <a:latin typeface="Calibri"/>
                <a:cs typeface="Calibri"/>
              </a:rPr>
              <a:t>i</a:t>
            </a:r>
            <a:r>
              <a:rPr sz="1600" i="1" spc="-15" dirty="0">
                <a:latin typeface="Calibri"/>
                <a:cs typeface="Calibri"/>
              </a:rPr>
              <a:t>d</a:t>
            </a:r>
            <a:r>
              <a:rPr sz="1600" i="1" spc="-10" dirty="0">
                <a:latin typeface="Calibri"/>
                <a:cs typeface="Calibri"/>
              </a:rPr>
              <a:t>e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spc="-5" dirty="0">
                <a:latin typeface="Calibri"/>
                <a:cs typeface="Calibri"/>
              </a:rPr>
              <a:t>ou</a:t>
            </a:r>
            <a:r>
              <a:rPr sz="1600" i="1" dirty="0">
                <a:latin typeface="Calibri"/>
                <a:cs typeface="Calibri"/>
              </a:rPr>
              <a:t>r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5" dirty="0">
                <a:latin typeface="Calibri"/>
                <a:cs typeface="Calibri"/>
              </a:rPr>
              <a:t>d</a:t>
            </a:r>
            <a:r>
              <a:rPr sz="1600" i="1" spc="-5" dirty="0">
                <a:latin typeface="Calibri"/>
                <a:cs typeface="Calibri"/>
              </a:rPr>
              <a:t>e</a:t>
            </a:r>
            <a:r>
              <a:rPr sz="1600" i="1" spc="-20" dirty="0">
                <a:latin typeface="Calibri"/>
                <a:cs typeface="Calibri"/>
              </a:rPr>
              <a:t>c</a:t>
            </a:r>
            <a:r>
              <a:rPr sz="1600" i="1" spc="-5" dirty="0">
                <a:latin typeface="Calibri"/>
                <a:cs typeface="Calibri"/>
              </a:rPr>
              <a:t>ision</a:t>
            </a:r>
            <a:r>
              <a:rPr sz="1600" i="1" dirty="0">
                <a:latin typeface="Calibri"/>
                <a:cs typeface="Calibri"/>
              </a:rPr>
              <a:t>s</a:t>
            </a:r>
            <a:r>
              <a:rPr sz="1600" i="1" spc="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and</a:t>
            </a:r>
            <a:r>
              <a:rPr sz="1600" i="1" spc="10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ac</a:t>
            </a:r>
            <a:r>
              <a:rPr sz="1600" i="1" spc="-20" dirty="0">
                <a:latin typeface="Calibri"/>
                <a:cs typeface="Calibri"/>
              </a:rPr>
              <a:t>t</a:t>
            </a:r>
            <a:r>
              <a:rPr sz="1600" i="1" spc="-5" dirty="0">
                <a:latin typeface="Calibri"/>
                <a:cs typeface="Calibri"/>
              </a:rPr>
              <a:t>ions</a:t>
            </a:r>
            <a:endParaRPr sz="1600" i="1" dirty="0">
              <a:latin typeface="Calibri"/>
              <a:cs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71900" y="2914472"/>
            <a:ext cx="342900" cy="331360"/>
          </a:xfrm>
          <a:prstGeom prst="line">
            <a:avLst/>
          </a:prstGeom>
          <a:ln w="28575">
            <a:solidFill>
              <a:srgbClr val="FFCC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953000" y="3851413"/>
            <a:ext cx="381000" cy="371389"/>
          </a:xfrm>
          <a:prstGeom prst="line">
            <a:avLst/>
          </a:prstGeom>
          <a:ln w="28575">
            <a:solidFill>
              <a:srgbClr val="FFCC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953000" y="2945241"/>
            <a:ext cx="304800" cy="255160"/>
          </a:xfrm>
          <a:prstGeom prst="line">
            <a:avLst/>
          </a:prstGeom>
          <a:ln w="28575">
            <a:solidFill>
              <a:srgbClr val="FFCC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810000" y="3843723"/>
            <a:ext cx="304800" cy="309905"/>
          </a:xfrm>
          <a:prstGeom prst="line">
            <a:avLst/>
          </a:prstGeom>
          <a:ln w="28575">
            <a:solidFill>
              <a:srgbClr val="FFCC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159307" y="3657600"/>
            <a:ext cx="426498" cy="426498"/>
          </a:xfrm>
          <a:prstGeom prst="ellipse">
            <a:avLst/>
          </a:prstGeom>
          <a:solidFill>
            <a:schemeClr val="tx1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159307" y="1261733"/>
            <a:ext cx="426498" cy="426498"/>
          </a:xfrm>
          <a:prstGeom prst="ellipse">
            <a:avLst/>
          </a:prstGeom>
          <a:solidFill>
            <a:schemeClr val="tx1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431502" y="3657600"/>
            <a:ext cx="426498" cy="426498"/>
          </a:xfrm>
          <a:prstGeom prst="ellipse">
            <a:avLst/>
          </a:prstGeom>
          <a:solidFill>
            <a:schemeClr val="tx1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431502" y="1261733"/>
            <a:ext cx="426498" cy="426498"/>
          </a:xfrm>
          <a:prstGeom prst="ellipse">
            <a:avLst/>
          </a:prstGeom>
          <a:solidFill>
            <a:schemeClr val="tx1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416707" y="1290316"/>
            <a:ext cx="36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  <a:latin typeface="FontAwesome" pitchFamily="50" charset="0"/>
              </a:rPr>
              <a:t></a:t>
            </a:r>
            <a:endParaRPr lang="en-US" dirty="0">
              <a:solidFill>
                <a:srgbClr val="FFCC66"/>
              </a:solidFill>
              <a:latin typeface="FontAwesome" pitchFamily="50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72254" y="1309141"/>
            <a:ext cx="31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  <a:latin typeface="FontAwesome" pitchFamily="50" charset="0"/>
              </a:rPr>
              <a:t></a:t>
            </a:r>
            <a:endParaRPr lang="en-US" dirty="0">
              <a:solidFill>
                <a:srgbClr val="FFCC66"/>
              </a:solidFill>
              <a:latin typeface="FontAwesome" pitchFamily="50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99009" y="3680386"/>
            <a:ext cx="28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  <a:latin typeface="FontAwesome" pitchFamily="50" charset="0"/>
              </a:rPr>
              <a:t></a:t>
            </a:r>
            <a:endParaRPr lang="en-US" dirty="0">
              <a:solidFill>
                <a:srgbClr val="FFCC66"/>
              </a:solidFill>
              <a:latin typeface="FontAwesome" pitchFamily="50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90009" y="3690193"/>
            <a:ext cx="28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  <a:latin typeface="FontAwesome" pitchFamily="50" charset="0"/>
              </a:rPr>
              <a:t></a:t>
            </a:r>
            <a:endParaRPr lang="en-US" dirty="0">
              <a:solidFill>
                <a:srgbClr val="FFCC66"/>
              </a:solidFill>
              <a:latin typeface="FontAwesom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81000" y="1600200"/>
            <a:ext cx="8382000" cy="3886200"/>
          </a:xfrm>
          <a:prstGeom prst="rect">
            <a:avLst/>
          </a:prstGeom>
          <a:solidFill>
            <a:srgbClr val="FFBC37">
              <a:alpha val="3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925" lvl="1" indent="-174625" fontAlgn="base">
              <a:buClr>
                <a:srgbClr val="C00000"/>
              </a:buClr>
              <a:buSzPct val="100000"/>
              <a:buFont typeface="Arial"/>
              <a:buChar char="•"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0" y="228600"/>
            <a:ext cx="91440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/>
              <a:t>Stakeholders in Transform </a:t>
            </a:r>
            <a:r>
              <a:rPr lang="en-US" sz="4400" b="1" dirty="0" smtClean="0"/>
              <a:t>Planning</a:t>
            </a:r>
            <a:endParaRPr lang="en-US" sz="4400" b="1" dirty="0"/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3862177" y="1752600"/>
            <a:ext cx="1037740" cy="1401953"/>
          </a:xfrm>
          <a:custGeom>
            <a:avLst/>
            <a:gdLst/>
            <a:ahLst/>
            <a:cxnLst>
              <a:cxn ang="0">
                <a:pos x="234" y="413"/>
              </a:cxn>
              <a:cxn ang="0">
                <a:pos x="234" y="440"/>
              </a:cxn>
              <a:cxn ang="0">
                <a:pos x="327" y="466"/>
              </a:cxn>
              <a:cxn ang="0">
                <a:pos x="272" y="562"/>
              </a:cxn>
              <a:cxn ang="0">
                <a:pos x="208" y="549"/>
              </a:cxn>
              <a:cxn ang="0">
                <a:pos x="144" y="562"/>
              </a:cxn>
              <a:cxn ang="0">
                <a:pos x="88" y="466"/>
              </a:cxn>
              <a:cxn ang="0">
                <a:pos x="182" y="440"/>
              </a:cxn>
              <a:cxn ang="0">
                <a:pos x="182" y="413"/>
              </a:cxn>
              <a:cxn ang="0">
                <a:pos x="0" y="207"/>
              </a:cxn>
              <a:cxn ang="0">
                <a:pos x="208" y="0"/>
              </a:cxn>
              <a:cxn ang="0">
                <a:pos x="416" y="207"/>
              </a:cxn>
              <a:cxn ang="0">
                <a:pos x="234" y="413"/>
              </a:cxn>
            </a:cxnLst>
            <a:rect l="0" t="0" r="r" b="b"/>
            <a:pathLst>
              <a:path w="416" h="562">
                <a:moveTo>
                  <a:pt x="234" y="413"/>
                </a:moveTo>
                <a:cubicBezTo>
                  <a:pt x="234" y="440"/>
                  <a:pt x="234" y="440"/>
                  <a:pt x="234" y="440"/>
                </a:cubicBezTo>
                <a:cubicBezTo>
                  <a:pt x="267" y="443"/>
                  <a:pt x="298" y="452"/>
                  <a:pt x="327" y="466"/>
                </a:cubicBezTo>
                <a:cubicBezTo>
                  <a:pt x="272" y="562"/>
                  <a:pt x="272" y="562"/>
                  <a:pt x="272" y="562"/>
                </a:cubicBezTo>
                <a:cubicBezTo>
                  <a:pt x="252" y="554"/>
                  <a:pt x="231" y="549"/>
                  <a:pt x="208" y="549"/>
                </a:cubicBezTo>
                <a:cubicBezTo>
                  <a:pt x="185" y="549"/>
                  <a:pt x="164" y="554"/>
                  <a:pt x="144" y="562"/>
                </a:cubicBezTo>
                <a:cubicBezTo>
                  <a:pt x="88" y="466"/>
                  <a:pt x="88" y="466"/>
                  <a:pt x="88" y="466"/>
                </a:cubicBezTo>
                <a:cubicBezTo>
                  <a:pt x="117" y="452"/>
                  <a:pt x="148" y="443"/>
                  <a:pt x="182" y="440"/>
                </a:cubicBezTo>
                <a:cubicBezTo>
                  <a:pt x="182" y="413"/>
                  <a:pt x="182" y="413"/>
                  <a:pt x="182" y="413"/>
                </a:cubicBezTo>
                <a:cubicBezTo>
                  <a:pt x="79" y="401"/>
                  <a:pt x="0" y="313"/>
                  <a:pt x="0" y="207"/>
                </a:cubicBezTo>
                <a:cubicBezTo>
                  <a:pt x="0" y="93"/>
                  <a:pt x="93" y="0"/>
                  <a:pt x="208" y="0"/>
                </a:cubicBezTo>
                <a:cubicBezTo>
                  <a:pt x="323" y="0"/>
                  <a:pt x="416" y="93"/>
                  <a:pt x="416" y="207"/>
                </a:cubicBezTo>
                <a:cubicBezTo>
                  <a:pt x="416" y="313"/>
                  <a:pt x="336" y="401"/>
                  <a:pt x="234" y="413"/>
                </a:cubicBezTo>
                <a:close/>
              </a:path>
            </a:pathLst>
          </a:custGeom>
          <a:solidFill>
            <a:srgbClr val="08A7EE"/>
          </a:solidFill>
          <a:ln w="9525" cap="flat" cmpd="sng" algn="ctr">
            <a:solidFill>
              <a:srgbClr val="0195F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66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9" name="Freeform 19"/>
          <p:cNvSpPr>
            <a:spLocks/>
          </p:cNvSpPr>
          <p:nvPr/>
        </p:nvSpPr>
        <p:spPr bwMode="auto">
          <a:xfrm>
            <a:off x="4015252" y="1910135"/>
            <a:ext cx="883610" cy="880443"/>
          </a:xfrm>
          <a:custGeom>
            <a:avLst/>
            <a:gdLst>
              <a:gd name="T0" fmla="*/ 354 w 354"/>
              <a:gd name="T1" fmla="*/ 146 h 353"/>
              <a:gd name="T2" fmla="*/ 147 w 354"/>
              <a:gd name="T3" fmla="*/ 353 h 353"/>
              <a:gd name="T4" fmla="*/ 0 w 354"/>
              <a:gd name="T5" fmla="*/ 293 h 353"/>
              <a:gd name="T6" fmla="*/ 293 w 354"/>
              <a:gd name="T7" fmla="*/ 0 h 353"/>
              <a:gd name="T8" fmla="*/ 354 w 354"/>
              <a:gd name="T9" fmla="*/ 146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4" h="353">
                <a:moveTo>
                  <a:pt x="354" y="146"/>
                </a:moveTo>
                <a:cubicBezTo>
                  <a:pt x="354" y="261"/>
                  <a:pt x="261" y="353"/>
                  <a:pt x="147" y="353"/>
                </a:cubicBezTo>
                <a:cubicBezTo>
                  <a:pt x="90" y="353"/>
                  <a:pt x="38" y="330"/>
                  <a:pt x="0" y="293"/>
                </a:cubicBezTo>
                <a:cubicBezTo>
                  <a:pt x="293" y="0"/>
                  <a:pt x="293" y="0"/>
                  <a:pt x="293" y="0"/>
                </a:cubicBezTo>
                <a:cubicBezTo>
                  <a:pt x="331" y="37"/>
                  <a:pt x="354" y="89"/>
                  <a:pt x="354" y="146"/>
                </a:cubicBezTo>
                <a:close/>
              </a:path>
            </a:pathLst>
          </a:custGeom>
          <a:gradFill rotWithShape="1">
            <a:gsLst>
              <a:gs pos="0">
                <a:srgbClr val="01315D">
                  <a:alpha val="28235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638108" y="2306837"/>
            <a:ext cx="1428346" cy="1179203"/>
          </a:xfrm>
          <a:custGeom>
            <a:avLst/>
            <a:gdLst/>
            <a:ahLst/>
            <a:cxnLst>
              <a:cxn ang="0">
                <a:pos x="440" y="417"/>
              </a:cxn>
              <a:cxn ang="0">
                <a:pos x="170" y="363"/>
              </a:cxn>
              <a:cxn ang="0">
                <a:pos x="148" y="376"/>
              </a:cxn>
              <a:cxn ang="0">
                <a:pos x="173" y="473"/>
              </a:cxn>
              <a:cxn ang="0">
                <a:pos x="62" y="473"/>
              </a:cxn>
              <a:cxn ang="0">
                <a:pos x="0" y="363"/>
              </a:cxn>
              <a:cxn ang="0">
                <a:pos x="56" y="267"/>
              </a:cxn>
              <a:cxn ang="0">
                <a:pos x="121" y="331"/>
              </a:cxn>
              <a:cxn ang="0">
                <a:pos x="144" y="318"/>
              </a:cxn>
              <a:cxn ang="0">
                <a:pos x="232" y="58"/>
              </a:cxn>
              <a:cxn ang="0">
                <a:pos x="516" y="134"/>
              </a:cxn>
              <a:cxn ang="0">
                <a:pos x="440" y="417"/>
              </a:cxn>
            </a:cxnLst>
            <a:rect l="0" t="0" r="r" b="b"/>
            <a:pathLst>
              <a:path w="573" h="473">
                <a:moveTo>
                  <a:pt x="440" y="417"/>
                </a:moveTo>
                <a:cubicBezTo>
                  <a:pt x="348" y="470"/>
                  <a:pt x="233" y="445"/>
                  <a:pt x="170" y="363"/>
                </a:cubicBezTo>
                <a:cubicBezTo>
                  <a:pt x="148" y="376"/>
                  <a:pt x="148" y="376"/>
                  <a:pt x="148" y="376"/>
                </a:cubicBezTo>
                <a:cubicBezTo>
                  <a:pt x="162" y="406"/>
                  <a:pt x="170" y="439"/>
                  <a:pt x="173" y="473"/>
                </a:cubicBezTo>
                <a:cubicBezTo>
                  <a:pt x="62" y="473"/>
                  <a:pt x="62" y="473"/>
                  <a:pt x="62" y="473"/>
                </a:cubicBezTo>
                <a:cubicBezTo>
                  <a:pt x="56" y="429"/>
                  <a:pt x="33" y="389"/>
                  <a:pt x="0" y="363"/>
                </a:cubicBezTo>
                <a:cubicBezTo>
                  <a:pt x="56" y="267"/>
                  <a:pt x="56" y="267"/>
                  <a:pt x="56" y="267"/>
                </a:cubicBezTo>
                <a:cubicBezTo>
                  <a:pt x="81" y="284"/>
                  <a:pt x="103" y="306"/>
                  <a:pt x="121" y="331"/>
                </a:cubicBezTo>
                <a:cubicBezTo>
                  <a:pt x="144" y="318"/>
                  <a:pt x="144" y="318"/>
                  <a:pt x="144" y="318"/>
                </a:cubicBezTo>
                <a:cubicBezTo>
                  <a:pt x="104" y="223"/>
                  <a:pt x="140" y="110"/>
                  <a:pt x="232" y="58"/>
                </a:cubicBezTo>
                <a:cubicBezTo>
                  <a:pt x="331" y="0"/>
                  <a:pt x="458" y="34"/>
                  <a:pt x="516" y="134"/>
                </a:cubicBezTo>
                <a:cubicBezTo>
                  <a:pt x="573" y="233"/>
                  <a:pt x="539" y="360"/>
                  <a:pt x="440" y="417"/>
                </a:cubicBezTo>
                <a:close/>
              </a:path>
            </a:pathLst>
          </a:custGeom>
          <a:solidFill>
            <a:srgbClr val="0560B3"/>
          </a:solidFill>
          <a:ln w="9525" cap="flat" cmpd="sng" algn="ctr">
            <a:solidFill>
              <a:srgbClr val="01568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111103" y="2537091"/>
            <a:ext cx="883611" cy="880443"/>
          </a:xfrm>
          <a:custGeom>
            <a:avLst/>
            <a:gdLst>
              <a:gd name="T0" fmla="*/ 354 w 354"/>
              <a:gd name="T1" fmla="*/ 146 h 353"/>
              <a:gd name="T2" fmla="*/ 147 w 354"/>
              <a:gd name="T3" fmla="*/ 353 h 353"/>
              <a:gd name="T4" fmla="*/ 0 w 354"/>
              <a:gd name="T5" fmla="*/ 293 h 353"/>
              <a:gd name="T6" fmla="*/ 293 w 354"/>
              <a:gd name="T7" fmla="*/ 0 h 353"/>
              <a:gd name="T8" fmla="*/ 354 w 354"/>
              <a:gd name="T9" fmla="*/ 146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4" h="353">
                <a:moveTo>
                  <a:pt x="354" y="146"/>
                </a:moveTo>
                <a:cubicBezTo>
                  <a:pt x="354" y="261"/>
                  <a:pt x="261" y="353"/>
                  <a:pt x="147" y="353"/>
                </a:cubicBezTo>
                <a:cubicBezTo>
                  <a:pt x="90" y="353"/>
                  <a:pt x="38" y="330"/>
                  <a:pt x="0" y="293"/>
                </a:cubicBezTo>
                <a:cubicBezTo>
                  <a:pt x="293" y="0"/>
                  <a:pt x="293" y="0"/>
                  <a:pt x="293" y="0"/>
                </a:cubicBezTo>
                <a:cubicBezTo>
                  <a:pt x="331" y="37"/>
                  <a:pt x="354" y="89"/>
                  <a:pt x="354" y="146"/>
                </a:cubicBezTo>
                <a:close/>
              </a:path>
            </a:pathLst>
          </a:custGeom>
          <a:gradFill rotWithShape="1">
            <a:gsLst>
              <a:gs pos="0">
                <a:srgbClr val="01315D">
                  <a:alpha val="28235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2705145" y="2306837"/>
            <a:ext cx="1418844" cy="1179203"/>
          </a:xfrm>
          <a:custGeom>
            <a:avLst/>
            <a:gdLst/>
            <a:ahLst/>
            <a:cxnLst>
              <a:cxn ang="0">
                <a:pos x="569" y="363"/>
              </a:cxn>
              <a:cxn ang="0">
                <a:pos x="508" y="473"/>
              </a:cxn>
              <a:cxn ang="0">
                <a:pos x="397" y="473"/>
              </a:cxn>
              <a:cxn ang="0">
                <a:pos x="422" y="375"/>
              </a:cxn>
              <a:cxn ang="0">
                <a:pos x="403" y="363"/>
              </a:cxn>
              <a:cxn ang="0">
                <a:pos x="133" y="417"/>
              </a:cxn>
              <a:cxn ang="0">
                <a:pos x="57" y="134"/>
              </a:cxn>
              <a:cxn ang="0">
                <a:pos x="341" y="58"/>
              </a:cxn>
              <a:cxn ang="0">
                <a:pos x="429" y="318"/>
              </a:cxn>
              <a:cxn ang="0">
                <a:pos x="449" y="330"/>
              </a:cxn>
              <a:cxn ang="0">
                <a:pos x="513" y="267"/>
              </a:cxn>
              <a:cxn ang="0">
                <a:pos x="569" y="363"/>
              </a:cxn>
            </a:cxnLst>
            <a:rect l="0" t="0" r="r" b="b"/>
            <a:pathLst>
              <a:path w="569" h="473">
                <a:moveTo>
                  <a:pt x="569" y="363"/>
                </a:moveTo>
                <a:cubicBezTo>
                  <a:pt x="536" y="390"/>
                  <a:pt x="513" y="429"/>
                  <a:pt x="508" y="473"/>
                </a:cubicBezTo>
                <a:cubicBezTo>
                  <a:pt x="397" y="473"/>
                  <a:pt x="397" y="473"/>
                  <a:pt x="397" y="473"/>
                </a:cubicBezTo>
                <a:cubicBezTo>
                  <a:pt x="399" y="438"/>
                  <a:pt x="408" y="405"/>
                  <a:pt x="422" y="375"/>
                </a:cubicBezTo>
                <a:cubicBezTo>
                  <a:pt x="403" y="363"/>
                  <a:pt x="403" y="363"/>
                  <a:pt x="403" y="363"/>
                </a:cubicBezTo>
                <a:cubicBezTo>
                  <a:pt x="340" y="445"/>
                  <a:pt x="225" y="470"/>
                  <a:pt x="133" y="417"/>
                </a:cubicBezTo>
                <a:cubicBezTo>
                  <a:pt x="34" y="360"/>
                  <a:pt x="0" y="233"/>
                  <a:pt x="57" y="134"/>
                </a:cubicBezTo>
                <a:cubicBezTo>
                  <a:pt x="115" y="34"/>
                  <a:pt x="242" y="0"/>
                  <a:pt x="341" y="58"/>
                </a:cubicBezTo>
                <a:cubicBezTo>
                  <a:pt x="433" y="110"/>
                  <a:pt x="469" y="223"/>
                  <a:pt x="429" y="318"/>
                </a:cubicBezTo>
                <a:cubicBezTo>
                  <a:pt x="449" y="330"/>
                  <a:pt x="449" y="330"/>
                  <a:pt x="449" y="330"/>
                </a:cubicBezTo>
                <a:cubicBezTo>
                  <a:pt x="467" y="305"/>
                  <a:pt x="489" y="284"/>
                  <a:pt x="513" y="267"/>
                </a:cubicBezTo>
                <a:lnTo>
                  <a:pt x="569" y="363"/>
                </a:lnTo>
                <a:close/>
              </a:path>
            </a:pathLst>
          </a:custGeom>
          <a:solidFill>
            <a:srgbClr val="08D8E2"/>
          </a:solidFill>
          <a:ln w="9525" cap="flat" cmpd="sng" algn="ctr">
            <a:solidFill>
              <a:srgbClr val="06CEC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66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13" name="Freeform 19"/>
          <p:cNvSpPr>
            <a:spLocks/>
          </p:cNvSpPr>
          <p:nvPr/>
        </p:nvSpPr>
        <p:spPr bwMode="auto">
          <a:xfrm>
            <a:off x="2931046" y="2537275"/>
            <a:ext cx="883611" cy="880443"/>
          </a:xfrm>
          <a:custGeom>
            <a:avLst/>
            <a:gdLst>
              <a:gd name="T0" fmla="*/ 354 w 354"/>
              <a:gd name="T1" fmla="*/ 146 h 353"/>
              <a:gd name="T2" fmla="*/ 147 w 354"/>
              <a:gd name="T3" fmla="*/ 353 h 353"/>
              <a:gd name="T4" fmla="*/ 0 w 354"/>
              <a:gd name="T5" fmla="*/ 293 h 353"/>
              <a:gd name="T6" fmla="*/ 293 w 354"/>
              <a:gd name="T7" fmla="*/ 0 h 353"/>
              <a:gd name="T8" fmla="*/ 354 w 354"/>
              <a:gd name="T9" fmla="*/ 146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4" h="353">
                <a:moveTo>
                  <a:pt x="354" y="146"/>
                </a:moveTo>
                <a:cubicBezTo>
                  <a:pt x="354" y="261"/>
                  <a:pt x="261" y="353"/>
                  <a:pt x="147" y="353"/>
                </a:cubicBezTo>
                <a:cubicBezTo>
                  <a:pt x="90" y="353"/>
                  <a:pt x="38" y="330"/>
                  <a:pt x="0" y="293"/>
                </a:cubicBezTo>
                <a:cubicBezTo>
                  <a:pt x="293" y="0"/>
                  <a:pt x="293" y="0"/>
                  <a:pt x="293" y="0"/>
                </a:cubicBezTo>
                <a:cubicBezTo>
                  <a:pt x="331" y="37"/>
                  <a:pt x="354" y="89"/>
                  <a:pt x="354" y="146"/>
                </a:cubicBezTo>
                <a:close/>
              </a:path>
            </a:pathLst>
          </a:custGeom>
          <a:gradFill rotWithShape="1">
            <a:gsLst>
              <a:gs pos="0">
                <a:srgbClr val="01315D">
                  <a:alpha val="28235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2705145" y="3575771"/>
            <a:ext cx="1424122" cy="1171814"/>
          </a:xfrm>
          <a:custGeom>
            <a:avLst/>
            <a:gdLst/>
            <a:ahLst/>
            <a:cxnLst>
              <a:cxn ang="0">
                <a:pos x="571" y="115"/>
              </a:cxn>
              <a:cxn ang="0">
                <a:pos x="516" y="212"/>
              </a:cxn>
              <a:cxn ang="0">
                <a:pos x="446" y="143"/>
              </a:cxn>
              <a:cxn ang="0">
                <a:pos x="429" y="152"/>
              </a:cxn>
              <a:cxn ang="0">
                <a:pos x="341" y="413"/>
              </a:cxn>
              <a:cxn ang="0">
                <a:pos x="57" y="337"/>
              </a:cxn>
              <a:cxn ang="0">
                <a:pos x="133" y="53"/>
              </a:cxn>
              <a:cxn ang="0">
                <a:pos x="403" y="107"/>
              </a:cxn>
              <a:cxn ang="0">
                <a:pos x="420" y="97"/>
              </a:cxn>
              <a:cxn ang="0">
                <a:pos x="397" y="10"/>
              </a:cxn>
              <a:cxn ang="0">
                <a:pos x="508" y="10"/>
              </a:cxn>
              <a:cxn ang="0">
                <a:pos x="571" y="115"/>
              </a:cxn>
            </a:cxnLst>
            <a:rect l="0" t="0" r="r" b="b"/>
            <a:pathLst>
              <a:path w="571" h="470">
                <a:moveTo>
                  <a:pt x="571" y="115"/>
                </a:moveTo>
                <a:cubicBezTo>
                  <a:pt x="516" y="212"/>
                  <a:pt x="516" y="212"/>
                  <a:pt x="516" y="212"/>
                </a:cubicBezTo>
                <a:cubicBezTo>
                  <a:pt x="489" y="193"/>
                  <a:pt x="465" y="170"/>
                  <a:pt x="446" y="143"/>
                </a:cubicBezTo>
                <a:cubicBezTo>
                  <a:pt x="429" y="152"/>
                  <a:pt x="429" y="152"/>
                  <a:pt x="429" y="152"/>
                </a:cubicBezTo>
                <a:cubicBezTo>
                  <a:pt x="469" y="247"/>
                  <a:pt x="433" y="360"/>
                  <a:pt x="341" y="413"/>
                </a:cubicBezTo>
                <a:cubicBezTo>
                  <a:pt x="242" y="470"/>
                  <a:pt x="115" y="436"/>
                  <a:pt x="57" y="337"/>
                </a:cubicBezTo>
                <a:cubicBezTo>
                  <a:pt x="0" y="237"/>
                  <a:pt x="34" y="110"/>
                  <a:pt x="133" y="53"/>
                </a:cubicBezTo>
                <a:cubicBezTo>
                  <a:pt x="225" y="0"/>
                  <a:pt x="340" y="25"/>
                  <a:pt x="403" y="107"/>
                </a:cubicBezTo>
                <a:cubicBezTo>
                  <a:pt x="420" y="97"/>
                  <a:pt x="420" y="97"/>
                  <a:pt x="420" y="97"/>
                </a:cubicBezTo>
                <a:cubicBezTo>
                  <a:pt x="408" y="70"/>
                  <a:pt x="400" y="41"/>
                  <a:pt x="397" y="10"/>
                </a:cubicBezTo>
                <a:cubicBezTo>
                  <a:pt x="508" y="10"/>
                  <a:pt x="508" y="10"/>
                  <a:pt x="508" y="10"/>
                </a:cubicBezTo>
                <a:cubicBezTo>
                  <a:pt x="515" y="53"/>
                  <a:pt x="538" y="90"/>
                  <a:pt x="571" y="115"/>
                </a:cubicBezTo>
                <a:close/>
              </a:path>
            </a:pathLst>
          </a:custGeom>
          <a:solidFill>
            <a:srgbClr val="0199A1"/>
          </a:solidFill>
          <a:ln w="9525" cap="flat" cmpd="sng" algn="ctr">
            <a:solidFill>
              <a:srgbClr val="048C8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2931825" y="3795265"/>
            <a:ext cx="883610" cy="880444"/>
          </a:xfrm>
          <a:custGeom>
            <a:avLst/>
            <a:gdLst>
              <a:gd name="T0" fmla="*/ 354 w 354"/>
              <a:gd name="T1" fmla="*/ 146 h 353"/>
              <a:gd name="T2" fmla="*/ 147 w 354"/>
              <a:gd name="T3" fmla="*/ 353 h 353"/>
              <a:gd name="T4" fmla="*/ 0 w 354"/>
              <a:gd name="T5" fmla="*/ 293 h 353"/>
              <a:gd name="T6" fmla="*/ 293 w 354"/>
              <a:gd name="T7" fmla="*/ 0 h 353"/>
              <a:gd name="T8" fmla="*/ 354 w 354"/>
              <a:gd name="T9" fmla="*/ 146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4" h="353">
                <a:moveTo>
                  <a:pt x="354" y="146"/>
                </a:moveTo>
                <a:cubicBezTo>
                  <a:pt x="354" y="261"/>
                  <a:pt x="261" y="353"/>
                  <a:pt x="147" y="353"/>
                </a:cubicBezTo>
                <a:cubicBezTo>
                  <a:pt x="90" y="353"/>
                  <a:pt x="38" y="330"/>
                  <a:pt x="0" y="293"/>
                </a:cubicBezTo>
                <a:cubicBezTo>
                  <a:pt x="293" y="0"/>
                  <a:pt x="293" y="0"/>
                  <a:pt x="293" y="0"/>
                </a:cubicBezTo>
                <a:cubicBezTo>
                  <a:pt x="331" y="37"/>
                  <a:pt x="354" y="89"/>
                  <a:pt x="354" y="146"/>
                </a:cubicBezTo>
                <a:close/>
              </a:path>
            </a:pathLst>
          </a:custGeom>
          <a:gradFill rotWithShape="1">
            <a:gsLst>
              <a:gs pos="0">
                <a:srgbClr val="01315D">
                  <a:alpha val="28235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3856899" y="3919925"/>
            <a:ext cx="1037742" cy="1384006"/>
          </a:xfrm>
          <a:custGeom>
            <a:avLst/>
            <a:gdLst/>
            <a:ahLst/>
            <a:cxnLst>
              <a:cxn ang="0">
                <a:pos x="416" y="347"/>
              </a:cxn>
              <a:cxn ang="0">
                <a:pos x="208" y="555"/>
              </a:cxn>
              <a:cxn ang="0">
                <a:pos x="0" y="347"/>
              </a:cxn>
              <a:cxn ang="0">
                <a:pos x="182" y="141"/>
              </a:cxn>
              <a:cxn ang="0">
                <a:pos x="182" y="121"/>
              </a:cxn>
              <a:cxn ang="0">
                <a:pos x="93" y="96"/>
              </a:cxn>
              <a:cxn ang="0">
                <a:pos x="149" y="0"/>
              </a:cxn>
              <a:cxn ang="0">
                <a:pos x="210" y="12"/>
              </a:cxn>
              <a:cxn ang="0">
                <a:pos x="271" y="0"/>
              </a:cxn>
              <a:cxn ang="0">
                <a:pos x="326" y="97"/>
              </a:cxn>
              <a:cxn ang="0">
                <a:pos x="234" y="121"/>
              </a:cxn>
              <a:cxn ang="0">
                <a:pos x="234" y="141"/>
              </a:cxn>
              <a:cxn ang="0">
                <a:pos x="416" y="347"/>
              </a:cxn>
            </a:cxnLst>
            <a:rect l="0" t="0" r="r" b="b"/>
            <a:pathLst>
              <a:path w="416" h="555">
                <a:moveTo>
                  <a:pt x="416" y="347"/>
                </a:moveTo>
                <a:cubicBezTo>
                  <a:pt x="416" y="462"/>
                  <a:pt x="323" y="555"/>
                  <a:pt x="208" y="555"/>
                </a:cubicBezTo>
                <a:cubicBezTo>
                  <a:pt x="93" y="555"/>
                  <a:pt x="0" y="462"/>
                  <a:pt x="0" y="347"/>
                </a:cubicBezTo>
                <a:cubicBezTo>
                  <a:pt x="0" y="241"/>
                  <a:pt x="79" y="154"/>
                  <a:pt x="182" y="141"/>
                </a:cubicBezTo>
                <a:cubicBezTo>
                  <a:pt x="182" y="121"/>
                  <a:pt x="182" y="121"/>
                  <a:pt x="182" y="121"/>
                </a:cubicBezTo>
                <a:cubicBezTo>
                  <a:pt x="150" y="118"/>
                  <a:pt x="121" y="109"/>
                  <a:pt x="93" y="96"/>
                </a:cubicBezTo>
                <a:cubicBezTo>
                  <a:pt x="149" y="0"/>
                  <a:pt x="149" y="0"/>
                  <a:pt x="149" y="0"/>
                </a:cubicBezTo>
                <a:cubicBezTo>
                  <a:pt x="168" y="7"/>
                  <a:pt x="189" y="12"/>
                  <a:pt x="210" y="12"/>
                </a:cubicBezTo>
                <a:cubicBezTo>
                  <a:pt x="232" y="12"/>
                  <a:pt x="252" y="8"/>
                  <a:pt x="271" y="0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298" y="110"/>
                  <a:pt x="267" y="118"/>
                  <a:pt x="234" y="121"/>
                </a:cubicBezTo>
                <a:cubicBezTo>
                  <a:pt x="234" y="141"/>
                  <a:pt x="234" y="141"/>
                  <a:pt x="234" y="141"/>
                </a:cubicBezTo>
                <a:cubicBezTo>
                  <a:pt x="337" y="154"/>
                  <a:pt x="416" y="241"/>
                  <a:pt x="416" y="347"/>
                </a:cubicBezTo>
                <a:close/>
              </a:path>
            </a:pathLst>
          </a:custGeom>
          <a:solidFill>
            <a:srgbClr val="025663"/>
          </a:solidFill>
          <a:ln w="9525" cap="flat" cmpd="sng" algn="ctr">
            <a:solidFill>
              <a:srgbClr val="03454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4013894" y="4423581"/>
            <a:ext cx="883913" cy="880350"/>
          </a:xfrm>
          <a:custGeom>
            <a:avLst/>
            <a:gdLst>
              <a:gd name="T0" fmla="*/ 354 w 354"/>
              <a:gd name="T1" fmla="*/ 146 h 353"/>
              <a:gd name="T2" fmla="*/ 147 w 354"/>
              <a:gd name="T3" fmla="*/ 353 h 353"/>
              <a:gd name="T4" fmla="*/ 0 w 354"/>
              <a:gd name="T5" fmla="*/ 293 h 353"/>
              <a:gd name="T6" fmla="*/ 293 w 354"/>
              <a:gd name="T7" fmla="*/ 0 h 353"/>
              <a:gd name="T8" fmla="*/ 354 w 354"/>
              <a:gd name="T9" fmla="*/ 146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4" h="353">
                <a:moveTo>
                  <a:pt x="354" y="146"/>
                </a:moveTo>
                <a:cubicBezTo>
                  <a:pt x="354" y="261"/>
                  <a:pt x="261" y="353"/>
                  <a:pt x="147" y="353"/>
                </a:cubicBezTo>
                <a:cubicBezTo>
                  <a:pt x="90" y="353"/>
                  <a:pt x="38" y="330"/>
                  <a:pt x="0" y="293"/>
                </a:cubicBezTo>
                <a:cubicBezTo>
                  <a:pt x="293" y="0"/>
                  <a:pt x="293" y="0"/>
                  <a:pt x="293" y="0"/>
                </a:cubicBezTo>
                <a:cubicBezTo>
                  <a:pt x="331" y="37"/>
                  <a:pt x="354" y="89"/>
                  <a:pt x="354" y="146"/>
                </a:cubicBezTo>
                <a:close/>
              </a:path>
            </a:pathLst>
          </a:custGeom>
          <a:gradFill rotWithShape="1">
            <a:gsLst>
              <a:gs pos="0">
                <a:srgbClr val="01315D">
                  <a:alpha val="28235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4630718" y="3575771"/>
            <a:ext cx="1435735" cy="1171814"/>
          </a:xfrm>
          <a:custGeom>
            <a:avLst/>
            <a:gdLst/>
            <a:ahLst/>
            <a:cxnLst>
              <a:cxn ang="0">
                <a:pos x="519" y="337"/>
              </a:cxn>
              <a:cxn ang="0">
                <a:pos x="235" y="413"/>
              </a:cxn>
              <a:cxn ang="0">
                <a:pos x="147" y="152"/>
              </a:cxn>
              <a:cxn ang="0">
                <a:pos x="127" y="141"/>
              </a:cxn>
              <a:cxn ang="0">
                <a:pos x="56" y="212"/>
              </a:cxn>
              <a:cxn ang="0">
                <a:pos x="0" y="116"/>
              </a:cxn>
              <a:cxn ang="0">
                <a:pos x="64" y="10"/>
              </a:cxn>
              <a:cxn ang="0">
                <a:pos x="175" y="10"/>
              </a:cxn>
              <a:cxn ang="0">
                <a:pos x="153" y="95"/>
              </a:cxn>
              <a:cxn ang="0">
                <a:pos x="173" y="107"/>
              </a:cxn>
              <a:cxn ang="0">
                <a:pos x="443" y="53"/>
              </a:cxn>
              <a:cxn ang="0">
                <a:pos x="519" y="337"/>
              </a:cxn>
            </a:cxnLst>
            <a:rect l="0" t="0" r="r" b="b"/>
            <a:pathLst>
              <a:path w="576" h="470">
                <a:moveTo>
                  <a:pt x="519" y="337"/>
                </a:moveTo>
                <a:cubicBezTo>
                  <a:pt x="461" y="436"/>
                  <a:pt x="334" y="470"/>
                  <a:pt x="235" y="413"/>
                </a:cubicBezTo>
                <a:cubicBezTo>
                  <a:pt x="143" y="360"/>
                  <a:pt x="107" y="247"/>
                  <a:pt x="147" y="152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08" y="169"/>
                  <a:pt x="84" y="193"/>
                  <a:pt x="56" y="212"/>
                </a:cubicBezTo>
                <a:cubicBezTo>
                  <a:pt x="0" y="116"/>
                  <a:pt x="0" y="116"/>
                  <a:pt x="0" y="116"/>
                </a:cubicBezTo>
                <a:cubicBezTo>
                  <a:pt x="34" y="91"/>
                  <a:pt x="57" y="53"/>
                  <a:pt x="64" y="10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2" y="40"/>
                  <a:pt x="165" y="69"/>
                  <a:pt x="153" y="95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236" y="25"/>
                  <a:pt x="351" y="0"/>
                  <a:pt x="443" y="53"/>
                </a:cubicBezTo>
                <a:cubicBezTo>
                  <a:pt x="542" y="110"/>
                  <a:pt x="576" y="237"/>
                  <a:pt x="519" y="337"/>
                </a:cubicBezTo>
                <a:close/>
              </a:path>
            </a:pathLst>
          </a:custGeom>
          <a:solidFill>
            <a:srgbClr val="093667"/>
          </a:solidFill>
          <a:ln w="9525" cap="flat" cmpd="sng" algn="ctr">
            <a:solidFill>
              <a:srgbClr val="0132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108093" y="3795266"/>
            <a:ext cx="883611" cy="880444"/>
          </a:xfrm>
          <a:custGeom>
            <a:avLst/>
            <a:gdLst>
              <a:gd name="T0" fmla="*/ 354 w 354"/>
              <a:gd name="T1" fmla="*/ 146 h 353"/>
              <a:gd name="T2" fmla="*/ 147 w 354"/>
              <a:gd name="T3" fmla="*/ 353 h 353"/>
              <a:gd name="T4" fmla="*/ 0 w 354"/>
              <a:gd name="T5" fmla="*/ 293 h 353"/>
              <a:gd name="T6" fmla="*/ 293 w 354"/>
              <a:gd name="T7" fmla="*/ 0 h 353"/>
              <a:gd name="T8" fmla="*/ 354 w 354"/>
              <a:gd name="T9" fmla="*/ 146 h 3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4" h="353">
                <a:moveTo>
                  <a:pt x="354" y="146"/>
                </a:moveTo>
                <a:cubicBezTo>
                  <a:pt x="354" y="261"/>
                  <a:pt x="261" y="353"/>
                  <a:pt x="147" y="353"/>
                </a:cubicBezTo>
                <a:cubicBezTo>
                  <a:pt x="90" y="353"/>
                  <a:pt x="38" y="330"/>
                  <a:pt x="0" y="293"/>
                </a:cubicBezTo>
                <a:cubicBezTo>
                  <a:pt x="293" y="0"/>
                  <a:pt x="293" y="0"/>
                  <a:pt x="293" y="0"/>
                </a:cubicBezTo>
                <a:cubicBezTo>
                  <a:pt x="331" y="37"/>
                  <a:pt x="354" y="89"/>
                  <a:pt x="354" y="146"/>
                </a:cubicBezTo>
                <a:close/>
              </a:path>
            </a:pathLst>
          </a:custGeom>
          <a:gradFill rotWithShape="1">
            <a:gsLst>
              <a:gs pos="0">
                <a:srgbClr val="000C16">
                  <a:alpha val="3490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4347" y="2027524"/>
            <a:ext cx="1007126" cy="430887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ctr">
              <a:lnSpc>
                <a:spcPts val="2100"/>
              </a:lnSpc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1400" b="1" dirty="0" smtClean="0">
                <a:latin typeface="+mn-lt"/>
              </a:rPr>
              <a:t>Board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of Regents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9100" y="2582774"/>
            <a:ext cx="1007126" cy="646331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ctr">
              <a:lnSpc>
                <a:spcPts val="2100"/>
              </a:lnSpc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1400" b="1" dirty="0" smtClean="0">
                <a:latin typeface="+mn-lt"/>
              </a:rPr>
              <a:t>Business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&amp; Civic community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81207" y="2693134"/>
            <a:ext cx="1007126" cy="430887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ctr">
              <a:lnSpc>
                <a:spcPts val="2100"/>
              </a:lnSpc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1400" b="1" dirty="0" smtClean="0">
                <a:latin typeface="+mn-lt"/>
              </a:rPr>
              <a:t>Faculty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&amp; Staff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94878" y="4065569"/>
            <a:ext cx="1007126" cy="215444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ctr">
              <a:lnSpc>
                <a:spcPts val="2100"/>
              </a:lnSpc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1400" b="1" dirty="0" smtClean="0">
                <a:latin typeface="+mn-lt"/>
              </a:rPr>
              <a:t>Presidents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82262" y="4048150"/>
            <a:ext cx="1007126" cy="215444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ctr">
              <a:lnSpc>
                <a:spcPts val="2100"/>
              </a:lnSpc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1400" b="1" dirty="0" smtClean="0">
                <a:latin typeface="+mn-lt"/>
              </a:rPr>
              <a:t>Students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71679" y="4689480"/>
            <a:ext cx="1007126" cy="215444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ctr">
              <a:lnSpc>
                <a:spcPts val="2100"/>
              </a:lnSpc>
              <a:defRPr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1400" b="1" dirty="0" smtClean="0">
                <a:latin typeface="+mn-lt"/>
              </a:rPr>
              <a:t>Legislature</a:t>
            </a:r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4111184" y="3484997"/>
            <a:ext cx="466630" cy="288463"/>
          </a:xfrm>
          <a:custGeom>
            <a:avLst/>
            <a:gdLst/>
            <a:ahLst/>
            <a:cxnLst>
              <a:cxn ang="0">
                <a:pos x="199" y="44"/>
              </a:cxn>
              <a:cxn ang="0">
                <a:pos x="0" y="146"/>
              </a:cxn>
              <a:cxn ang="0">
                <a:pos x="200" y="236"/>
              </a:cxn>
              <a:cxn ang="0">
                <a:pos x="380" y="131"/>
              </a:cxn>
              <a:cxn ang="0">
                <a:pos x="345" y="44"/>
              </a:cxn>
              <a:cxn ang="0">
                <a:pos x="199" y="44"/>
              </a:cxn>
            </a:cxnLst>
            <a:rect l="0" t="0" r="r" b="b"/>
            <a:pathLst>
              <a:path w="383" h="236">
                <a:moveTo>
                  <a:pt x="199" y="44"/>
                </a:moveTo>
                <a:cubicBezTo>
                  <a:pt x="199" y="44"/>
                  <a:pt x="0" y="0"/>
                  <a:pt x="0" y="146"/>
                </a:cubicBezTo>
                <a:cubicBezTo>
                  <a:pt x="20" y="121"/>
                  <a:pt x="160" y="117"/>
                  <a:pt x="200" y="236"/>
                </a:cubicBezTo>
                <a:cubicBezTo>
                  <a:pt x="231" y="183"/>
                  <a:pt x="322" y="88"/>
                  <a:pt x="380" y="131"/>
                </a:cubicBezTo>
                <a:cubicBezTo>
                  <a:pt x="383" y="94"/>
                  <a:pt x="361" y="44"/>
                  <a:pt x="345" y="44"/>
                </a:cubicBezTo>
                <a:cubicBezTo>
                  <a:pt x="328" y="44"/>
                  <a:pt x="199" y="44"/>
                  <a:pt x="199" y="44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4041191" y="3376822"/>
            <a:ext cx="691461" cy="284220"/>
          </a:xfrm>
          <a:custGeom>
            <a:avLst/>
            <a:gdLst/>
            <a:ahLst/>
            <a:cxnLst>
              <a:cxn ang="0">
                <a:pos x="14" y="123"/>
              </a:cxn>
              <a:cxn ang="0">
                <a:pos x="14" y="101"/>
              </a:cxn>
              <a:cxn ang="0">
                <a:pos x="221" y="9"/>
              </a:cxn>
              <a:cxn ang="0">
                <a:pos x="275" y="4"/>
              </a:cxn>
              <a:cxn ang="0">
                <a:pos x="550" y="74"/>
              </a:cxn>
              <a:cxn ang="0">
                <a:pos x="553" y="95"/>
              </a:cxn>
              <a:cxn ang="0">
                <a:pos x="319" y="225"/>
              </a:cxn>
              <a:cxn ang="0">
                <a:pos x="268" y="228"/>
              </a:cxn>
              <a:cxn ang="0">
                <a:pos x="14" y="123"/>
              </a:cxn>
            </a:cxnLst>
            <a:rect l="0" t="0" r="r" b="b"/>
            <a:pathLst>
              <a:path w="566" h="234">
                <a:moveTo>
                  <a:pt x="14" y="123"/>
                </a:moveTo>
                <a:cubicBezTo>
                  <a:pt x="0" y="117"/>
                  <a:pt x="0" y="107"/>
                  <a:pt x="14" y="101"/>
                </a:cubicBezTo>
                <a:cubicBezTo>
                  <a:pt x="221" y="9"/>
                  <a:pt x="221" y="9"/>
                  <a:pt x="221" y="9"/>
                </a:cubicBezTo>
                <a:cubicBezTo>
                  <a:pt x="236" y="3"/>
                  <a:pt x="260" y="0"/>
                  <a:pt x="275" y="4"/>
                </a:cubicBezTo>
                <a:cubicBezTo>
                  <a:pt x="550" y="74"/>
                  <a:pt x="550" y="74"/>
                  <a:pt x="550" y="74"/>
                </a:cubicBezTo>
                <a:cubicBezTo>
                  <a:pt x="565" y="78"/>
                  <a:pt x="566" y="87"/>
                  <a:pt x="553" y="95"/>
                </a:cubicBezTo>
                <a:cubicBezTo>
                  <a:pt x="319" y="225"/>
                  <a:pt x="319" y="225"/>
                  <a:pt x="319" y="225"/>
                </a:cubicBezTo>
                <a:cubicBezTo>
                  <a:pt x="305" y="232"/>
                  <a:pt x="282" y="234"/>
                  <a:pt x="268" y="228"/>
                </a:cubicBezTo>
                <a:lnTo>
                  <a:pt x="14" y="123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4340257" y="3474392"/>
            <a:ext cx="67874" cy="50905"/>
          </a:xfrm>
          <a:custGeom>
            <a:avLst/>
            <a:gdLst/>
            <a:ahLst/>
            <a:cxnLst>
              <a:cxn ang="0">
                <a:pos x="55" y="20"/>
              </a:cxn>
              <a:cxn ang="0">
                <a:pos x="29" y="42"/>
              </a:cxn>
              <a:cxn ang="0">
                <a:pos x="1" y="23"/>
              </a:cxn>
              <a:cxn ang="0">
                <a:pos x="27" y="1"/>
              </a:cxn>
              <a:cxn ang="0">
                <a:pos x="55" y="20"/>
              </a:cxn>
            </a:cxnLst>
            <a:rect l="0" t="0" r="r" b="b"/>
            <a:pathLst>
              <a:path w="56" h="43">
                <a:moveTo>
                  <a:pt x="55" y="20"/>
                </a:moveTo>
                <a:cubicBezTo>
                  <a:pt x="56" y="32"/>
                  <a:pt x="44" y="42"/>
                  <a:pt x="29" y="42"/>
                </a:cubicBezTo>
                <a:cubicBezTo>
                  <a:pt x="14" y="43"/>
                  <a:pt x="1" y="34"/>
                  <a:pt x="1" y="23"/>
                </a:cubicBezTo>
                <a:cubicBezTo>
                  <a:pt x="0" y="12"/>
                  <a:pt x="12" y="2"/>
                  <a:pt x="27" y="1"/>
                </a:cubicBezTo>
                <a:cubicBezTo>
                  <a:pt x="42" y="0"/>
                  <a:pt x="55" y="9"/>
                  <a:pt x="55" y="2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4412373" y="3493482"/>
            <a:ext cx="299069" cy="2502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1" y="3"/>
              </a:cxn>
              <a:cxn ang="0">
                <a:pos x="138" y="118"/>
              </a:cxn>
            </a:cxnLst>
            <a:rect l="0" t="0" r="r" b="b"/>
            <a:pathLst>
              <a:path w="141" h="118">
                <a:moveTo>
                  <a:pt x="0" y="0"/>
                </a:moveTo>
                <a:lnTo>
                  <a:pt x="141" y="3"/>
                </a:lnTo>
                <a:lnTo>
                  <a:pt x="138" y="118"/>
                </a:lnTo>
              </a:path>
            </a:pathLst>
          </a:custGeom>
          <a:noFill/>
          <a:ln w="3175" cap="flat">
            <a:solidFill>
              <a:schemeClr val="hlink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>
            <a:off x="4401769" y="3495601"/>
            <a:ext cx="292704" cy="25028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" y="8"/>
              </a:cxn>
              <a:cxn ang="0">
                <a:pos x="135" y="118"/>
              </a:cxn>
            </a:cxnLst>
            <a:rect l="0" t="0" r="r" b="b"/>
            <a:pathLst>
              <a:path w="138" h="118">
                <a:moveTo>
                  <a:pt x="0" y="0"/>
                </a:moveTo>
                <a:lnTo>
                  <a:pt x="138" y="8"/>
                </a:lnTo>
                <a:lnTo>
                  <a:pt x="135" y="118"/>
                </a:lnTo>
              </a:path>
            </a:pathLst>
          </a:custGeom>
          <a:noFill/>
          <a:ln w="3175" cap="flat">
            <a:solidFill>
              <a:schemeClr val="hlink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4386921" y="3497724"/>
            <a:ext cx="294826" cy="248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" y="13"/>
              </a:cxn>
              <a:cxn ang="0">
                <a:pos x="136" y="117"/>
              </a:cxn>
            </a:cxnLst>
            <a:rect l="0" t="0" r="r" b="b"/>
            <a:pathLst>
              <a:path w="139" h="117">
                <a:moveTo>
                  <a:pt x="0" y="0"/>
                </a:moveTo>
                <a:lnTo>
                  <a:pt x="139" y="13"/>
                </a:lnTo>
                <a:lnTo>
                  <a:pt x="136" y="117"/>
                </a:lnTo>
              </a:path>
            </a:pathLst>
          </a:custGeom>
          <a:noFill/>
          <a:ln w="3175" cap="flat">
            <a:solidFill>
              <a:schemeClr val="hlink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4"/>
          <p:cNvSpPr>
            <a:spLocks/>
          </p:cNvSpPr>
          <p:nvPr/>
        </p:nvSpPr>
        <p:spPr bwMode="auto">
          <a:xfrm>
            <a:off x="4401770" y="3506207"/>
            <a:ext cx="263009" cy="23967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4" y="11"/>
              </a:cxn>
              <a:cxn ang="0">
                <a:pos x="121" y="113"/>
              </a:cxn>
            </a:cxnLst>
            <a:rect l="0" t="0" r="r" b="b"/>
            <a:pathLst>
              <a:path w="124" h="113">
                <a:moveTo>
                  <a:pt x="0" y="0"/>
                </a:moveTo>
                <a:lnTo>
                  <a:pt x="124" y="11"/>
                </a:lnTo>
                <a:lnTo>
                  <a:pt x="121" y="113"/>
                </a:lnTo>
              </a:path>
            </a:pathLst>
          </a:custGeom>
          <a:noFill/>
          <a:ln w="3175" cap="flat">
            <a:solidFill>
              <a:schemeClr val="hlink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381000" y="1219200"/>
            <a:ext cx="8382000" cy="4572000"/>
          </a:xfrm>
          <a:prstGeom prst="rect">
            <a:avLst/>
          </a:prstGeom>
          <a:solidFill>
            <a:srgbClr val="FFBC37">
              <a:alpha val="3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925" lvl="1" indent="-174625" fontAlgn="base">
              <a:buClr>
                <a:srgbClr val="C00000"/>
              </a:buClr>
              <a:buSzPct val="100000"/>
              <a:buFont typeface="Arial"/>
              <a:buChar char="•"/>
            </a:pPr>
            <a:endParaRPr lang="en-US" sz="16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10000" y="1371600"/>
            <a:ext cx="1664208" cy="4267200"/>
          </a:xfrm>
          <a:prstGeom prst="rect">
            <a:avLst/>
          </a:prstGeom>
          <a:solidFill>
            <a:srgbClr val="FFB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bject 29"/>
          <p:cNvSpPr txBox="1"/>
          <p:nvPr/>
        </p:nvSpPr>
        <p:spPr>
          <a:xfrm>
            <a:off x="0" y="228600"/>
            <a:ext cx="91440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>
                <a:solidFill>
                  <a:prstClr val="black"/>
                </a:solidFill>
              </a:rPr>
              <a:t>Transform at </a:t>
            </a:r>
            <a:r>
              <a:rPr lang="en-US" sz="4400" b="1" dirty="0" smtClean="0">
                <a:solidFill>
                  <a:prstClr val="black"/>
                </a:solidFill>
              </a:rPr>
              <a:t>This Moment</a:t>
            </a:r>
            <a:endParaRPr lang="en-US" sz="4400" b="1" dirty="0"/>
          </a:p>
        </p:txBody>
      </p:sp>
      <p:sp>
        <p:nvSpPr>
          <p:cNvPr id="41" name="TextColumnContent"/>
          <p:cNvSpPr>
            <a:spLocks noChangeArrowheads="1"/>
          </p:cNvSpPr>
          <p:nvPr/>
        </p:nvSpPr>
        <p:spPr bwMode="gray">
          <a:xfrm>
            <a:off x="381000" y="2133600"/>
            <a:ext cx="1524000" cy="354394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pPr marL="119063" lvl="1" indent="-119063">
              <a:buClr>
                <a:srgbClr val="C00000"/>
              </a:buClr>
              <a:buFontTx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Conducted institution tours to collect input</a:t>
            </a:r>
          </a:p>
          <a:p>
            <a:pPr marL="119063" lvl="1" indent="-119063">
              <a:buClr>
                <a:srgbClr val="C00000"/>
              </a:buClr>
              <a:buFontTx/>
              <a:buChar char="•"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19063" lvl="1" indent="-119063">
              <a:buClr>
                <a:srgbClr val="C00000"/>
              </a:buClr>
              <a:buFontTx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Developed preliminary set of Transform initiatives</a:t>
            </a:r>
          </a:p>
          <a:p>
            <a:pPr marL="119063" lvl="1" indent="-119063">
              <a:buClr>
                <a:srgbClr val="C00000"/>
              </a:buClr>
              <a:buFontTx/>
              <a:buChar char="•"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19063" lvl="1" indent="-119063">
              <a:buClr>
                <a:srgbClr val="C00000"/>
              </a:buClr>
              <a:buFontTx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Preliminary conversations between the Governor and CSCU leadership on opportunities with Transform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045419" y="1985949"/>
            <a:ext cx="6971910" cy="1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NumberBall"/>
          <p:cNvSpPr>
            <a:spLocks noChangeArrowheads="1"/>
          </p:cNvSpPr>
          <p:nvPr/>
        </p:nvSpPr>
        <p:spPr bwMode="gray">
          <a:xfrm>
            <a:off x="1012567" y="1869922"/>
            <a:ext cx="228990" cy="23241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NumberBall"/>
          <p:cNvSpPr>
            <a:spLocks noChangeArrowheads="1"/>
          </p:cNvSpPr>
          <p:nvPr/>
        </p:nvSpPr>
        <p:spPr bwMode="gray">
          <a:xfrm>
            <a:off x="6403680" y="1869922"/>
            <a:ext cx="228990" cy="23241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NumberBall"/>
          <p:cNvSpPr>
            <a:spLocks noChangeArrowheads="1"/>
          </p:cNvSpPr>
          <p:nvPr/>
        </p:nvSpPr>
        <p:spPr bwMode="gray">
          <a:xfrm>
            <a:off x="2599442" y="1851180"/>
            <a:ext cx="228990" cy="23241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NumberBall"/>
          <p:cNvSpPr>
            <a:spLocks noChangeArrowheads="1"/>
          </p:cNvSpPr>
          <p:nvPr/>
        </p:nvSpPr>
        <p:spPr bwMode="gray">
          <a:xfrm>
            <a:off x="4501561" y="1851180"/>
            <a:ext cx="228990" cy="23241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1762" y="1447802"/>
            <a:ext cx="990599" cy="299883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Fall 2013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14184" y="1295400"/>
            <a:ext cx="1371600" cy="2286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buClr>
                <a:srgbClr val="000000"/>
              </a:buClr>
              <a:buSzPct val="100000"/>
              <a:buFont typeface=""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Spring - Summer 2014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20755" y="1447800"/>
            <a:ext cx="990601" cy="2998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600" b="1" dirty="0" smtClean="0">
                <a:solidFill>
                  <a:schemeClr val="tx1"/>
                </a:solidFill>
              </a:rPr>
              <a:t>Fall 2014</a:t>
            </a:r>
            <a:endParaRPr lang="en-US" sz="16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46675" y="1447800"/>
            <a:ext cx="1143000" cy="2998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2015-2016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52" name="TextColumnContent"/>
          <p:cNvSpPr>
            <a:spLocks noChangeArrowheads="1"/>
          </p:cNvSpPr>
          <p:nvPr/>
        </p:nvSpPr>
        <p:spPr bwMode="gray">
          <a:xfrm>
            <a:off x="2014184" y="2133600"/>
            <a:ext cx="1491016" cy="354394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Commitment of $125M to CSCU by Governor in State of State address</a:t>
            </a: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Gathered additional input from stakeholders</a:t>
            </a: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Revised initiatives based on stakeholder input</a:t>
            </a: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Begin initiative planning and built fact base to inform options </a:t>
            </a:r>
            <a:b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for future-state system</a:t>
            </a:r>
          </a:p>
        </p:txBody>
      </p:sp>
      <p:sp>
        <p:nvSpPr>
          <p:cNvPr id="53" name="TextColumnContent"/>
          <p:cNvSpPr>
            <a:spLocks noChangeArrowheads="1"/>
          </p:cNvSpPr>
          <p:nvPr/>
        </p:nvSpPr>
        <p:spPr bwMode="gray">
          <a:xfrm>
            <a:off x="3810000" y="2133600"/>
            <a:ext cx="1664208" cy="354394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Continuing to gather stakeholder input</a:t>
            </a: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Developing and refining initiatives…</a:t>
            </a: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Preparing to present all initiatives and implementation plans to the Board</a:t>
            </a: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Begin drafting Transform Report (Board approval targeted for Jan-Mar 2015)</a:t>
            </a:r>
          </a:p>
        </p:txBody>
      </p:sp>
      <p:sp>
        <p:nvSpPr>
          <p:cNvPr id="54" name="TextColumnContent"/>
          <p:cNvSpPr>
            <a:spLocks noChangeArrowheads="1"/>
          </p:cNvSpPr>
          <p:nvPr/>
        </p:nvSpPr>
        <p:spPr bwMode="gray">
          <a:xfrm>
            <a:off x="5788125" y="2133600"/>
            <a:ext cx="1450875" cy="354394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Continue to gather input through initiative teams</a:t>
            </a: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Support ongoing implementation</a:t>
            </a: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Refine initiative plans in light of evolving context</a:t>
            </a:r>
          </a:p>
        </p:txBody>
      </p:sp>
      <p:sp>
        <p:nvSpPr>
          <p:cNvPr id="55" name="NumberBall"/>
          <p:cNvSpPr>
            <a:spLocks noChangeArrowheads="1"/>
          </p:cNvSpPr>
          <p:nvPr/>
        </p:nvSpPr>
        <p:spPr bwMode="gray">
          <a:xfrm>
            <a:off x="7880867" y="1869744"/>
            <a:ext cx="228990" cy="232410"/>
          </a:xfrm>
          <a:prstGeom prst="ellipse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ColumnContent"/>
          <p:cNvSpPr>
            <a:spLocks noChangeArrowheads="1"/>
          </p:cNvSpPr>
          <p:nvPr/>
        </p:nvSpPr>
        <p:spPr bwMode="gray">
          <a:xfrm>
            <a:off x="7315200" y="2133600"/>
            <a:ext cx="1447800" cy="354394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tIns="91440" bIns="91440"/>
          <a:lstStyle/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Target for full execution of Transform plan</a:t>
            </a: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  <a:p>
            <a:pPr marL="119063" lvl="1" indent="-119063" fontAlgn="base">
              <a:buClr>
                <a:srgbClr val="C00000"/>
              </a:buClr>
              <a:buSzPct val="100000"/>
              <a:buFontTx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Articulation of success as a result of pursuing Transform,  including how CSCU as a system is better educationally for our students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423862" y="1447800"/>
            <a:ext cx="1143000" cy="2998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buClr>
                <a:srgbClr val="000000"/>
              </a:buClr>
              <a:buSzPct val="100000"/>
              <a:buFont typeface=""/>
            </a:pP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2020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9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0" y="228600"/>
            <a:ext cx="9144000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/>
              <a:t>Transform </a:t>
            </a:r>
            <a:r>
              <a:rPr lang="en-US" sz="4800" b="1" dirty="0" smtClean="0"/>
              <a:t>Initiatives</a:t>
            </a:r>
            <a:br>
              <a:rPr lang="en-US" sz="4800" b="1" dirty="0" smtClean="0"/>
            </a:br>
            <a:r>
              <a:rPr lang="en-US" sz="2800" b="1" i="1" dirty="0" smtClean="0"/>
              <a:t>Academic </a:t>
            </a:r>
            <a:r>
              <a:rPr lang="en-US" sz="2800" b="1" i="1" dirty="0"/>
              <a:t>(I) Cluster</a:t>
            </a:r>
            <a:endParaRPr lang="en-US" sz="2800" b="1" i="1" dirty="0">
              <a:ea typeface="Roboto Slab" pitchFamily="2" charset="0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3904012"/>
              </p:ext>
            </p:extLst>
          </p:nvPr>
        </p:nvGraphicFramePr>
        <p:xfrm>
          <a:off x="457200" y="1524000"/>
          <a:ext cx="8229600" cy="4564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3200400"/>
                <a:gridCol w="2743200"/>
              </a:tblGrid>
              <a:tr h="2672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INITIATIVE GROUP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INITIATIVE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EXECUTIVE SPONSOR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342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Attracting </a:t>
                      </a:r>
                      <a:r>
                        <a:rPr lang="en-US" sz="1100" b="1" u="none" strike="noStrike" dirty="0" smtClean="0">
                          <a:effectLst/>
                        </a:rPr>
                        <a:t> &amp; </a:t>
                      </a:r>
                      <a:r>
                        <a:rPr lang="en-US" sz="1100" b="1" u="none" strike="noStrike" dirty="0">
                          <a:effectLst/>
                        </a:rPr>
                        <a:t>Recruiting Students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Establish/grow early college programs at CC's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 err="1" smtClean="0">
                          <a:effectLst/>
                        </a:rPr>
                        <a:t>DeFilippis</a:t>
                      </a:r>
                      <a:r>
                        <a:rPr lang="en-US" sz="1100" b="0" u="none" strike="noStrike" baseline="0" dirty="0" smtClean="0">
                          <a:effectLst/>
                        </a:rPr>
                        <a:t> (</a:t>
                      </a:r>
                      <a:r>
                        <a:rPr lang="en-US" sz="1100" b="0" u="none" strike="noStrike" dirty="0" smtClean="0">
                          <a:effectLst/>
                          <a:hlinkClick r:id="rId3"/>
                        </a:rPr>
                        <a:t>DDeFilippis@nv.edu</a:t>
                      </a:r>
                      <a:r>
                        <a:rPr lang="en-US" sz="1100" b="0" u="none" strike="noStrike" dirty="0" smtClean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26725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Cross campus registration and admissions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</a:rPr>
                        <a:t>DeFilippis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26725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Go Back to Get Ahead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 err="1">
                          <a:effectLst/>
                        </a:rPr>
                        <a:t>DeFilippis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26725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Veterans recruitment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 err="1">
                          <a:effectLst/>
                        </a:rPr>
                        <a:t>DeFilippis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338394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Recruit non-resident students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 err="1" smtClean="0">
                          <a:effectLst/>
                        </a:rPr>
                        <a:t>Schmotter</a:t>
                      </a:r>
                      <a:r>
                        <a:rPr lang="en-US" sz="1100" b="0" u="none" strike="noStrike" dirty="0" smtClean="0">
                          <a:effectLst/>
                        </a:rPr>
                        <a:t> </a:t>
                      </a:r>
                      <a:r>
                        <a:rPr lang="en-US" sz="1100" b="0" u="none" strike="noStrike" dirty="0" smtClean="0">
                          <a:effectLst/>
                          <a:hlinkClick r:id="rId4"/>
                        </a:rPr>
                        <a:t>(SchmotterJ@wscu.edu</a:t>
                      </a:r>
                      <a:r>
                        <a:rPr lang="en-US" sz="1100" b="0" u="none" strike="noStrike" dirty="0" smtClean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26725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Improve opportunities for study abroad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 err="1">
                          <a:effectLst/>
                        </a:rPr>
                        <a:t>Schmotter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26725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Graduate student recruitment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 err="1">
                          <a:effectLst/>
                        </a:rPr>
                        <a:t>Schmotter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338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Student Retention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Academic advising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 err="1" smtClean="0">
                          <a:effectLst/>
                        </a:rPr>
                        <a:t>Jukoski</a:t>
                      </a:r>
                      <a:r>
                        <a:rPr lang="en-US" sz="1100" b="0" u="none" strike="noStrike" dirty="0" smtClean="0">
                          <a:effectLst/>
                        </a:rPr>
                        <a:t> (</a:t>
                      </a:r>
                      <a:r>
                        <a:rPr lang="en-US" sz="1100" b="0" u="none" strike="noStrike" dirty="0" smtClean="0">
                          <a:effectLst/>
                          <a:hlinkClick r:id="rId5"/>
                        </a:rPr>
                        <a:t>MJukoski@threerivers.edu</a:t>
                      </a:r>
                      <a:r>
                        <a:rPr lang="en-US" sz="1100" b="0" u="none" strike="noStrike" dirty="0" smtClean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26725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First year student experience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 err="1">
                          <a:effectLst/>
                        </a:rPr>
                        <a:t>Jukoski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338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Enhance Academic Offering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Academic Program Optimization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 smtClean="0">
                          <a:effectLst/>
                        </a:rPr>
                        <a:t>Nunez </a:t>
                      </a:r>
                      <a:r>
                        <a:rPr lang="en-US" sz="1100" b="0" u="none" strike="noStrike" dirty="0" smtClean="0">
                          <a:effectLst/>
                          <a:hlinkClick r:id="rId6"/>
                        </a:rPr>
                        <a:t>(Nunez2020@easternct.edu</a:t>
                      </a:r>
                      <a:r>
                        <a:rPr lang="en-US" sz="1100" b="0" u="none" strike="noStrike" dirty="0" smtClean="0">
                          <a:effectLst/>
                        </a:rPr>
                        <a:t>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26725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K-12 alignment PA 12-40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</a:rPr>
                        <a:t>Nunez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26725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Academic Centers of Excellence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</a:rPr>
                        <a:t>Nunez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26725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Strengthen liberal arts core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</a:rPr>
                        <a:t>Nunez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26725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Faculty skill and development: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</a:rPr>
                        <a:t>Nunez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  <a:tr h="26725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Research for graduate students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effectLst/>
                        </a:rPr>
                        <a:t>Nunez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9525" marT="9525" marB="0" anchor="ctr">
                    <a:solidFill>
                      <a:srgbClr val="FFEDC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0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</TotalTime>
  <Words>957</Words>
  <Application>Microsoft Office PowerPoint</Application>
  <PresentationFormat>On-screen Show (4:3)</PresentationFormat>
  <Paragraphs>255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FontAwesome</vt:lpstr>
      <vt:lpstr>Roboto Condensed Light</vt:lpstr>
      <vt:lpstr>Roboto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 at Charter Oak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Morris</dc:creator>
  <cp:lastModifiedBy>Kozlowski, Michael</cp:lastModifiedBy>
  <cp:revision>109</cp:revision>
  <cp:lastPrinted>2014-09-10T20:36:04Z</cp:lastPrinted>
  <dcterms:created xsi:type="dcterms:W3CDTF">2014-09-10T00:00:27Z</dcterms:created>
  <dcterms:modified xsi:type="dcterms:W3CDTF">2014-09-19T01:38:25Z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2014-08-27T00:00:00Z</vt:filetime>
  </property>
  <property fmtid="{D5CDD505-2E9C-101B-9397-08002B2CF9AE}" pid="3" name="LastSaved">
    <vt:filetime>2014-09-03T00:00:00Z</vt:filetime>
  </property>
</Properties>
</file>